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90" r:id="rId4"/>
    <p:sldId id="288" r:id="rId5"/>
    <p:sldId id="289" r:id="rId6"/>
    <p:sldId id="287" r:id="rId7"/>
    <p:sldId id="278" r:id="rId8"/>
    <p:sldId id="279" r:id="rId9"/>
    <p:sldId id="281" r:id="rId10"/>
    <p:sldId id="282" r:id="rId11"/>
    <p:sldId id="283" r:id="rId12"/>
    <p:sldId id="284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97" r:id="rId21"/>
    <p:sldId id="300" r:id="rId22"/>
    <p:sldId id="301" r:id="rId23"/>
    <p:sldId id="303" r:id="rId24"/>
    <p:sldId id="302" r:id="rId25"/>
    <p:sldId id="304" r:id="rId26"/>
    <p:sldId id="273" r:id="rId27"/>
    <p:sldId id="263" r:id="rId28"/>
    <p:sldId id="286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6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0C9587F-8CF2-477E-9535-5926F156EB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875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143" tIns="48072" rIns="96143" bIns="48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143" tIns="48072" rIns="96143" bIns="4807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43" tIns="48072" rIns="96143" bIns="4807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2763"/>
          </a:xfrm>
          <a:prstGeom prst="rect">
            <a:avLst/>
          </a:prstGeom>
        </p:spPr>
        <p:txBody>
          <a:bodyPr vert="horz" lIns="96143" tIns="48072" rIns="96143" bIns="4807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143" tIns="48072" rIns="96143" bIns="48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143" tIns="48072" rIns="96143" bIns="4807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512737C-E909-4DAE-BC6D-17D27EF212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14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B644DF8-D9C2-4CA7-B237-70AAFCF6536D}" type="slidenum">
              <a:rPr lang="en-US" altLang="en-US" smtClean="0">
                <a:latin typeface="Calibri" pitchFamily="34" charset="0"/>
              </a:rPr>
              <a:pPr eaLnBrk="1" hangingPunct="1"/>
              <a:t>1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3482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3A1DF98-484E-44B0-A348-5E96014F44FA}" type="slidenum">
              <a:rPr lang="en-US" altLang="en-US" smtClean="0">
                <a:latin typeface="Calibri" pitchFamily="34" charset="0"/>
              </a:rPr>
              <a:pPr eaLnBrk="1" hangingPunct="1"/>
              <a:t>10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403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2421AD2-22B6-4AAB-A282-39D155E63338}" type="slidenum">
              <a:rPr lang="en-US" altLang="en-US" smtClean="0">
                <a:latin typeface="Calibri" pitchFamily="34" charset="0"/>
              </a:rPr>
              <a:pPr eaLnBrk="1" hangingPunct="1"/>
              <a:t>11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506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A660D32-F242-4A5C-BC59-3C4DB12B873F}" type="slidenum">
              <a:rPr lang="en-US" altLang="en-US" smtClean="0">
                <a:latin typeface="Calibri" pitchFamily="34" charset="0"/>
              </a:rPr>
              <a:pPr eaLnBrk="1" hangingPunct="1"/>
              <a:t>12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608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7DF308-0D8A-4E26-8F01-41D020DE54F5}" type="slidenum">
              <a:rPr lang="en-US" altLang="en-US" smtClean="0">
                <a:latin typeface="Calibri" pitchFamily="34" charset="0"/>
              </a:rPr>
              <a:pPr eaLnBrk="1" hangingPunct="1"/>
              <a:t>13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711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76887C-1F74-41F3-9027-C471407C1271}" type="slidenum">
              <a:rPr lang="en-US" altLang="en-US" smtClean="0">
                <a:latin typeface="Calibri" pitchFamily="34" charset="0"/>
              </a:rPr>
              <a:pPr eaLnBrk="1" hangingPunct="1"/>
              <a:t>14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813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0BD830D-41BD-49FE-9FD4-07E2AAE4C9BC}" type="slidenum">
              <a:rPr lang="en-US" altLang="en-US" smtClean="0">
                <a:latin typeface="Calibri" pitchFamily="34" charset="0"/>
              </a:rPr>
              <a:pPr eaLnBrk="1" hangingPunct="1"/>
              <a:t>15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915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5AB14AA-C7F4-4803-B6A5-A9B2195EE176}" type="slidenum">
              <a:rPr lang="en-US" altLang="en-US" smtClean="0">
                <a:latin typeface="Calibri" pitchFamily="34" charset="0"/>
              </a:rPr>
              <a:pPr eaLnBrk="1" hangingPunct="1"/>
              <a:t>16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018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354B073-A6F8-4D29-9DA0-F641C70C9992}" type="slidenum">
              <a:rPr lang="en-US" altLang="en-US" smtClean="0">
                <a:latin typeface="Calibri" pitchFamily="34" charset="0"/>
              </a:rPr>
              <a:pPr eaLnBrk="1" hangingPunct="1"/>
              <a:t>17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120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811E1B-1D4B-4BDB-9602-AE61F8A45A98}" type="slidenum">
              <a:rPr lang="en-US" altLang="en-US" smtClean="0">
                <a:latin typeface="Calibri" pitchFamily="34" charset="0"/>
              </a:rPr>
              <a:pPr eaLnBrk="1" hangingPunct="1"/>
              <a:t>18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223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C38A4B-EDB2-4BCF-B40C-09FBA6307247}" type="slidenum">
              <a:rPr lang="en-US" altLang="en-US" smtClean="0">
                <a:latin typeface="Calibri" pitchFamily="34" charset="0"/>
              </a:rPr>
              <a:pPr eaLnBrk="1" hangingPunct="1"/>
              <a:t>19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325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FF7BDCC-AF06-4890-9B39-076F5C220795}" type="slidenum">
              <a:rPr lang="en-US" altLang="en-US" smtClean="0">
                <a:latin typeface="Calibri" pitchFamily="34" charset="0"/>
              </a:rPr>
              <a:pPr eaLnBrk="1" hangingPunct="1"/>
              <a:t>2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3584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9E3FC77-C8BA-40AC-97B0-3ACAD35EADB5}" type="slidenum">
              <a:rPr lang="en-US" altLang="en-US" smtClean="0">
                <a:latin typeface="Calibri" pitchFamily="34" charset="0"/>
              </a:rPr>
              <a:pPr eaLnBrk="1" hangingPunct="1"/>
              <a:t>20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427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F848B4E-7B06-48B3-8962-61F6357862D8}" type="slidenum">
              <a:rPr lang="en-US" altLang="en-US" smtClean="0">
                <a:latin typeface="Calibri" pitchFamily="34" charset="0"/>
              </a:rPr>
              <a:pPr eaLnBrk="1" hangingPunct="1"/>
              <a:t>21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530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53D70D7-3CC5-4917-A242-9433B0BDC6A9}" type="slidenum">
              <a:rPr lang="en-US" altLang="en-US" smtClean="0">
                <a:latin typeface="Calibri" pitchFamily="34" charset="0"/>
              </a:rPr>
              <a:pPr eaLnBrk="1" hangingPunct="1"/>
              <a:t>22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632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5E40F8E-9946-43CF-8B45-07D0217BF854}" type="slidenum">
              <a:rPr lang="en-US" altLang="en-US" smtClean="0">
                <a:latin typeface="Calibri" pitchFamily="34" charset="0"/>
              </a:rPr>
              <a:pPr eaLnBrk="1" hangingPunct="1"/>
              <a:t>23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735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2E91281-6F11-453E-BB31-6452DDD5D196}" type="slidenum">
              <a:rPr lang="en-US" altLang="en-US" smtClean="0">
                <a:latin typeface="Calibri" pitchFamily="34" charset="0"/>
              </a:rPr>
              <a:pPr eaLnBrk="1" hangingPunct="1"/>
              <a:t>24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837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4C8177-6F73-4F8E-B614-55FE01204D1B}" type="slidenum">
              <a:rPr lang="en-US" altLang="en-US" smtClean="0">
                <a:latin typeface="Calibri" pitchFamily="34" charset="0"/>
              </a:rPr>
              <a:pPr eaLnBrk="1" hangingPunct="1"/>
              <a:t>25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5939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D250D70-26A0-4D49-A9C3-CED09503C0AC}" type="slidenum">
              <a:rPr lang="en-US" altLang="en-US" smtClean="0">
                <a:latin typeface="Calibri" pitchFamily="34" charset="0"/>
              </a:rPr>
              <a:pPr eaLnBrk="1" hangingPunct="1"/>
              <a:t>26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6042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DE8684E-64A3-4635-9815-CE0572A98ADD}" type="slidenum">
              <a:rPr lang="en-US" altLang="en-US" smtClean="0">
                <a:latin typeface="Calibri" pitchFamily="34" charset="0"/>
              </a:rPr>
              <a:pPr eaLnBrk="1" hangingPunct="1"/>
              <a:t>27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6144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58E7C95-5DEE-43F9-9170-3DA570A0920F}" type="slidenum">
              <a:rPr lang="en-US" altLang="en-US" smtClean="0">
                <a:latin typeface="Calibri" pitchFamily="34" charset="0"/>
              </a:rPr>
              <a:pPr eaLnBrk="1" hangingPunct="1"/>
              <a:t>28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6247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DF0C9DA-45F7-483E-8FD6-DF13287FB374}" type="slidenum">
              <a:rPr lang="en-US" altLang="en-US" smtClean="0">
                <a:latin typeface="Calibri" pitchFamily="34" charset="0"/>
              </a:rPr>
              <a:pPr eaLnBrk="1" hangingPunct="1"/>
              <a:t>3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3687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DDACD96-C98D-4CD1-B5A6-63CE2422F226}" type="slidenum">
              <a:rPr lang="en-US" altLang="en-US" smtClean="0">
                <a:latin typeface="Calibri" pitchFamily="34" charset="0"/>
              </a:rPr>
              <a:pPr eaLnBrk="1" hangingPunct="1"/>
              <a:t>4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3789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A348F5-D51C-42EE-B27F-FFF65581ACBA}" type="slidenum">
              <a:rPr lang="en-US" altLang="en-US" smtClean="0">
                <a:latin typeface="Calibri" pitchFamily="34" charset="0"/>
              </a:rPr>
              <a:pPr eaLnBrk="1" hangingPunct="1"/>
              <a:t>5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3891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1D26E77-FABF-4EFE-A933-D4E10A2BFB70}" type="slidenum">
              <a:rPr lang="en-US" altLang="en-US" smtClean="0">
                <a:latin typeface="Calibri" pitchFamily="34" charset="0"/>
              </a:rPr>
              <a:pPr eaLnBrk="1" hangingPunct="1"/>
              <a:t>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3994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77D5E33-27D0-41D2-A878-F6E25E8C7BD9}" type="slidenum">
              <a:rPr lang="en-US" altLang="en-US" smtClean="0">
                <a:latin typeface="Calibri" pitchFamily="34" charset="0"/>
              </a:rPr>
              <a:pPr eaLnBrk="1" hangingPunct="1"/>
              <a:t>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096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E7ECD9A-5219-4D96-96FB-9A5150AB360B}" type="slidenum">
              <a:rPr lang="en-US" altLang="en-US" smtClean="0">
                <a:latin typeface="Calibri" pitchFamily="34" charset="0"/>
              </a:rPr>
              <a:pPr eaLnBrk="1" hangingPunct="1"/>
              <a:t>8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199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present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CCB47E1-3FCF-404B-B917-8B36F0DEFEAE}" type="slidenum">
              <a:rPr lang="en-US" altLang="en-US" smtClean="0">
                <a:latin typeface="Calibri" pitchFamily="34" charset="0"/>
              </a:rPr>
              <a:pPr eaLnBrk="1" hangingPunct="1"/>
              <a:t>9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DDDI OIRSA PowerPoint October 2014</a:t>
            </a:r>
            <a:endParaRPr lang="en-US"/>
          </a:p>
        </p:txBody>
      </p:sp>
      <p:sp>
        <p:nvSpPr>
          <p:cNvPr id="4301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7959" y="31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3620" y="31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32205" y="31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6736E23E-6A3B-405A-9EC9-74E1A06C2360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AB69D34-987A-4152-B535-8ECE4C9BAC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44AF-3DE1-4A4A-9FE1-9AD7176B4F31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E06E-9237-4B40-8499-AB69DB0399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C127-7832-4583-A9C6-39E25269D581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511C-EB60-40D8-A27C-08A071A327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C191-C53E-4FEE-BE97-B7D286B31D59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0790-BECA-44C6-A7B8-E37144239B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F2F1-C54C-4286-B563-E75710CEC5F2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237C-3369-4192-8E8F-3C9DD252A1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6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559C-7C53-42EE-ADFB-EE80393143FF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B32E-5DAD-4924-B9A1-B1F7204023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8614-4780-4219-8546-DBBF114F92F9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6AD7-BC4B-486F-B7DF-D1A3160191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5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7499-93E7-4C1F-AA8B-60F3CFF91D5C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DAA0-FF35-4F2D-B5D3-C922AF707B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133A-6E3B-46F3-B8D9-8E73CE8D61DA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E12E-8B34-4646-8735-2C841FBC94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7959" y="31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3620" y="31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32205" y="31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D0D8-241F-4F7D-970A-42243219EA77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F5BD-9D43-484D-93AA-ED52A62AF8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7959" y="31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3620" y="31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32205" y="31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2AA3-F08B-47DC-9750-F8C47CD606AE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3EC-8450-4A74-BCD6-8B681AB18F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7959" y="31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620" y="31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32205" y="31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EFEFE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8CE8054-8F0F-4B60-9779-4DD071AE9073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2D11DB5-17EB-4B4A-917B-A81121D22C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9" r:id="rId8"/>
    <p:sldLayoutId id="2147483880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cuarentenarios@oirsa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ddi.oirsa.org/oirs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OIRSA DDDI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59861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Recurso valioso que conecta Gente y Agricultura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495800" y="152400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Confirme o cambie cliente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3986212" cy="40767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Si ha </a:t>
            </a:r>
            <a:r>
              <a:rPr lang="en-US" altLang="en-US" dirty="0" err="1" smtClean="0">
                <a:ea typeface="ＭＳ Ｐゴシック" pitchFamily="34" charset="-128"/>
              </a:rPr>
              <a:t>seleccionado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un </a:t>
            </a:r>
            <a:r>
              <a:rPr lang="en-US" altLang="en-US" dirty="0" err="1" smtClean="0">
                <a:ea typeface="ＭＳ Ｐゴシック" pitchFamily="34" charset="-128"/>
              </a:rPr>
              <a:t>cliente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existente</a:t>
            </a:r>
            <a:r>
              <a:rPr lang="en-US" altLang="en-US" dirty="0" smtClean="0">
                <a:ea typeface="ＭＳ Ｐゴシック" pitchFamily="34" charset="-128"/>
              </a:rPr>
              <a:t>: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Click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SI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en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respuesta</a:t>
            </a:r>
            <a:r>
              <a:rPr lang="en-US" altLang="ja-JP" dirty="0" smtClean="0">
                <a:ea typeface="ＭＳ Ｐゴシック" pitchFamily="34" charset="-128"/>
              </a:rPr>
              <a:t> a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Seleccione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este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cliente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	O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Click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SI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en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editar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este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cliente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341" name="Oval 6"/>
          <p:cNvSpPr>
            <a:spLocks noChangeArrowheads="1"/>
          </p:cNvSpPr>
          <p:nvPr/>
        </p:nvSpPr>
        <p:spPr bwMode="auto">
          <a:xfrm>
            <a:off x="6858000" y="4800600"/>
            <a:ext cx="609600" cy="3048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/>
          <a:srcRect l="37228" t="37112" r="38940" b="30412"/>
          <a:stretch>
            <a:fillRect/>
          </a:stretch>
        </p:blipFill>
        <p:spPr bwMode="auto">
          <a:xfrm>
            <a:off x="5022850" y="2286000"/>
            <a:ext cx="36639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038600" y="53340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6600" y="44958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3"/>
          <a:srcRect t="10631" r="47429" b="22150"/>
          <a:stretch>
            <a:fillRect/>
          </a:stretch>
        </p:blipFill>
        <p:spPr bwMode="auto">
          <a:xfrm>
            <a:off x="3962400" y="1636713"/>
            <a:ext cx="4652963" cy="476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Ingrese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información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de la </a:t>
            </a:r>
            <a:r>
              <a:rPr lang="en-US" altLang="en-US" dirty="0" err="1" smtClean="0">
                <a:ea typeface="ＭＳ Ｐゴシック" pitchFamily="34" charset="-128"/>
              </a:rPr>
              <a:t>muestra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3352800" cy="40767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Todos</a:t>
            </a:r>
            <a:r>
              <a:rPr lang="en-US" altLang="en-US" dirty="0" smtClean="0">
                <a:ea typeface="ＭＳ Ｐゴシック" pitchFamily="34" charset="-128"/>
              </a:rPr>
              <a:t> los </a:t>
            </a:r>
            <a:r>
              <a:rPr lang="en-US" altLang="en-US" dirty="0" err="1" smtClean="0">
                <a:ea typeface="ＭＳ Ｐゴシック" pitchFamily="34" charset="-128"/>
              </a:rPr>
              <a:t>espacios</a:t>
            </a:r>
            <a:r>
              <a:rPr lang="en-US" altLang="en-US" dirty="0" smtClean="0">
                <a:ea typeface="ＭＳ Ｐゴシック" pitchFamily="34" charset="-128"/>
              </a:rPr>
              <a:t> con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*</a:t>
            </a:r>
            <a:r>
              <a:rPr lang="en-US" altLang="en-US" dirty="0" smtClean="0">
                <a:ea typeface="ＭＳ Ｐゴシック" pitchFamily="34" charset="-128"/>
              </a:rPr>
              <a:t> son </a:t>
            </a:r>
            <a:r>
              <a:rPr lang="en-US" altLang="en-US" dirty="0" err="1" smtClean="0">
                <a:ea typeface="ＭＳ Ｐゴシック" pitchFamily="34" charset="-128"/>
              </a:rPr>
              <a:t>REQUERIDOS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Mientras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más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detallada</a:t>
            </a:r>
            <a:r>
              <a:rPr lang="en-US" altLang="en-US" dirty="0" smtClean="0">
                <a:ea typeface="ＭＳ Ｐゴシック" pitchFamily="34" charset="-128"/>
              </a:rPr>
              <a:t> sea la </a:t>
            </a:r>
            <a:r>
              <a:rPr lang="en-US" altLang="en-US" dirty="0" err="1" smtClean="0">
                <a:ea typeface="ＭＳ Ｐゴシック" pitchFamily="34" charset="-128"/>
              </a:rPr>
              <a:t>información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err="1" smtClean="0">
                <a:ea typeface="ＭＳ Ｐゴシック" pitchFamily="34" charset="-128"/>
              </a:rPr>
              <a:t>mejor</a:t>
            </a:r>
            <a:r>
              <a:rPr lang="en-US" altLang="en-US" dirty="0" smtClean="0">
                <a:ea typeface="ＭＳ Ｐゴシック" pitchFamily="34" charset="-128"/>
              </a:rPr>
              <a:t> y </a:t>
            </a:r>
            <a:r>
              <a:rPr lang="en-US" altLang="en-US" dirty="0" err="1" smtClean="0">
                <a:ea typeface="ＭＳ Ｐゴシック" pitchFamily="34" charset="-128"/>
              </a:rPr>
              <a:t>más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rápido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será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la </a:t>
            </a:r>
            <a:r>
              <a:rPr lang="en-US" altLang="en-US" dirty="0" err="1" smtClean="0">
                <a:ea typeface="ＭＳ Ｐゴシック" pitchFamily="34" charset="-128"/>
              </a:rPr>
              <a:t>respuesta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486400" y="4267200"/>
            <a:ext cx="2895600" cy="4953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5562600" y="4876800"/>
            <a:ext cx="977900" cy="2286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3"/>
          <a:srcRect t="43918" r="57487" b="5074"/>
          <a:stretch>
            <a:fillRect/>
          </a:stretch>
        </p:blipFill>
        <p:spPr bwMode="auto">
          <a:xfrm>
            <a:off x="4191000" y="2557463"/>
            <a:ext cx="4267200" cy="384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Subir imagenes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3757613" cy="487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Click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Browse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y </a:t>
            </a:r>
            <a:r>
              <a:rPr lang="en-US" altLang="ja-JP" dirty="0" err="1" smtClean="0">
                <a:ea typeface="ＭＳ Ｐゴシック" pitchFamily="34" charset="-128"/>
              </a:rPr>
              <a:t>seleccione</a:t>
            </a:r>
            <a:r>
              <a:rPr lang="en-US" altLang="ja-JP" dirty="0" smtClean="0">
                <a:ea typeface="ＭＳ Ｐゴシック" pitchFamily="34" charset="-128"/>
              </a:rPr>
              <a:t> la </a:t>
            </a:r>
            <a:r>
              <a:rPr lang="en-US" altLang="ja-JP" dirty="0" err="1" smtClean="0">
                <a:ea typeface="ＭＳ Ｐゴシック" pitchFamily="34" charset="-128"/>
              </a:rPr>
              <a:t>imagen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deseada</a:t>
            </a:r>
            <a:r>
              <a:rPr lang="en-US" altLang="ja-JP" dirty="0" smtClean="0">
                <a:ea typeface="ＭＳ Ｐゴシック" pitchFamily="34" charset="-128"/>
              </a:rPr>
              <a:t> de las </a:t>
            </a:r>
            <a:r>
              <a:rPr lang="en-US" altLang="ja-JP" dirty="0" err="1" smtClean="0">
                <a:ea typeface="ＭＳ Ｐゴシック" pitchFamily="34" charset="-128"/>
              </a:rPr>
              <a:t>guardadas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Solo </a:t>
            </a:r>
            <a:r>
              <a:rPr lang="en-US" altLang="en-US" dirty="0" err="1" smtClean="0">
                <a:ea typeface="ＭＳ Ｐゴシック" pitchFamily="34" charset="-128"/>
              </a:rPr>
              <a:t>archivos</a:t>
            </a:r>
            <a:r>
              <a:rPr lang="en-US" altLang="en-US" dirty="0" smtClean="0">
                <a:ea typeface="ＭＳ Ｐゴシック" pitchFamily="34" charset="-128"/>
              </a:rPr>
              <a:t> JPEG </a:t>
            </a:r>
            <a:r>
              <a:rPr lang="en-US" altLang="en-US" dirty="0" smtClean="0">
                <a:ea typeface="ＭＳ Ｐゴシック" pitchFamily="34" charset="-128"/>
              </a:rPr>
              <a:t>or JPG </a:t>
            </a:r>
            <a:r>
              <a:rPr lang="en-US" altLang="en-US" dirty="0" smtClean="0">
                <a:ea typeface="ＭＳ Ｐゴシック" pitchFamily="34" charset="-128"/>
              </a:rPr>
              <a:t>son </a:t>
            </a:r>
            <a:r>
              <a:rPr lang="en-US" altLang="en-US" dirty="0" err="1" smtClean="0">
                <a:ea typeface="ＭＳ Ｐゴシック" pitchFamily="34" charset="-128"/>
              </a:rPr>
              <a:t>aceptados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Evite </a:t>
            </a:r>
            <a:r>
              <a:rPr lang="en-US" altLang="en-US" dirty="0" err="1" smtClean="0">
                <a:ea typeface="ＭＳ Ｐゴシック" pitchFamily="34" charset="-128"/>
              </a:rPr>
              <a:t>cargar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imágenes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directamente</a:t>
            </a:r>
            <a:r>
              <a:rPr lang="en-US" altLang="en-US" dirty="0" smtClean="0">
                <a:ea typeface="ＭＳ Ｐゴシック" pitchFamily="34" charset="-128"/>
              </a:rPr>
              <a:t> de la </a:t>
            </a:r>
            <a:r>
              <a:rPr lang="en-US" altLang="en-US" dirty="0" err="1" smtClean="0">
                <a:ea typeface="ＭＳ Ｐゴシック" pitchFamily="34" charset="-128"/>
              </a:rPr>
              <a:t>cámara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Click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Continúe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609600"/>
            <a:ext cx="2744788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7315200" y="3562350"/>
            <a:ext cx="990600" cy="4302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34200" y="2133600"/>
            <a:ext cx="762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3565525" cy="40767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Información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de la </a:t>
            </a:r>
            <a:r>
              <a:rPr lang="en-US" altLang="en-US" dirty="0" err="1" smtClean="0">
                <a:ea typeface="ＭＳ Ｐゴシック" pitchFamily="34" charset="-128"/>
              </a:rPr>
              <a:t>muestra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mostrada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La </a:t>
            </a:r>
            <a:r>
              <a:rPr lang="en-US" altLang="en-US" dirty="0" err="1" smtClean="0">
                <a:ea typeface="ＭＳ Ｐゴシック" pitchFamily="34" charset="-128"/>
              </a:rPr>
              <a:t>muestra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guardada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permanentemente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 t="9731" r="54552" b="19711"/>
          <a:stretch>
            <a:fillRect/>
          </a:stretch>
        </p:blipFill>
        <p:spPr bwMode="auto">
          <a:xfrm>
            <a:off x="4022725" y="1006475"/>
            <a:ext cx="4627563" cy="539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Muestra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3505200" cy="3429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El </a:t>
            </a:r>
            <a:r>
              <a:rPr lang="en-US" altLang="en-US" dirty="0" err="1" smtClean="0">
                <a:ea typeface="ＭＳ Ｐゴシック" pitchFamily="34" charset="-128"/>
              </a:rPr>
              <a:t>diagnosticador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apropiado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notificado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vía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email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823913" y="1143000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Email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013" y="1614488"/>
            <a:ext cx="4625975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Buscar Muestras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t="11919" r="2585" b="29028"/>
          <a:stretch>
            <a:fillRect/>
          </a:stretch>
        </p:blipFill>
        <p:spPr bwMode="auto">
          <a:xfrm>
            <a:off x="1136650" y="2133600"/>
            <a:ext cx="6940550" cy="422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066800" y="3886200"/>
            <a:ext cx="990600" cy="304800"/>
          </a:xfrm>
          <a:prstGeom prst="ellipse">
            <a:avLst/>
          </a:prstGeom>
          <a:noFill/>
          <a:ln w="158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t="11794" r="2711" b="29871"/>
          <a:stretch>
            <a:fillRect/>
          </a:stretch>
        </p:blipFill>
        <p:spPr bwMode="auto">
          <a:xfrm>
            <a:off x="1136650" y="2133600"/>
            <a:ext cx="7016750" cy="422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Búsqueda para las Muestras: </a:t>
            </a:r>
            <a:br>
              <a:rPr lang="en-US" altLang="en-US" sz="3600" smtClean="0">
                <a:ea typeface="ＭＳ Ｐゴシック" pitchFamily="34" charset="-128"/>
              </a:rPr>
            </a:br>
            <a:r>
              <a:rPr lang="en-US" altLang="en-US" sz="3600" smtClean="0">
                <a:ea typeface="ＭＳ Ｐゴシック" pitchFamily="34" charset="-128"/>
              </a:rPr>
              <a:t>Sometido por …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066800" y="4114800"/>
            <a:ext cx="990600" cy="304800"/>
          </a:xfrm>
          <a:prstGeom prst="ellipse">
            <a:avLst/>
          </a:prstGeom>
          <a:noFill/>
          <a:ln w="158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t="12012" r="2574" b="29778"/>
          <a:stretch>
            <a:fillRect/>
          </a:stretch>
        </p:blipFill>
        <p:spPr bwMode="auto">
          <a:xfrm>
            <a:off x="1136650" y="2133600"/>
            <a:ext cx="7042150" cy="422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Búsqueda para las Muestras: </a:t>
            </a:r>
            <a:br>
              <a:rPr lang="en-US" altLang="en-US" sz="3600" smtClean="0">
                <a:ea typeface="ＭＳ Ｐゴシック" pitchFamily="34" charset="-128"/>
              </a:rPr>
            </a:br>
            <a:r>
              <a:rPr lang="en-US" altLang="en-US" sz="3600" smtClean="0">
                <a:ea typeface="ＭＳ Ｐゴシック" pitchFamily="34" charset="-128"/>
              </a:rPr>
              <a:t>Evaluado por …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43000" y="4343400"/>
            <a:ext cx="1295400" cy="304800"/>
          </a:xfrm>
          <a:prstGeom prst="ellipse">
            <a:avLst/>
          </a:prstGeom>
          <a:noFill/>
          <a:ln w="158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rcRect t="12173" r="2711" b="29642"/>
          <a:stretch>
            <a:fillRect/>
          </a:stretch>
        </p:blipFill>
        <p:spPr bwMode="auto">
          <a:xfrm>
            <a:off x="1143000" y="2133600"/>
            <a:ext cx="7035800" cy="422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Búsqueda para las Muestras: </a:t>
            </a:r>
            <a:br>
              <a:rPr lang="en-US" altLang="en-US" sz="3600" smtClean="0">
                <a:ea typeface="ＭＳ Ｐゴシック" pitchFamily="34" charset="-128"/>
              </a:rPr>
            </a:br>
            <a:r>
              <a:rPr lang="en-US" altLang="en-US" sz="3600" smtClean="0">
                <a:ea typeface="ＭＳ Ｐゴシック" pitchFamily="34" charset="-128"/>
              </a:rPr>
              <a:t>Sometido Recientemente 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43000" y="4419600"/>
            <a:ext cx="1066800" cy="304800"/>
          </a:xfrm>
          <a:prstGeom prst="ellipse">
            <a:avLst/>
          </a:prstGeom>
          <a:noFill/>
          <a:ln w="158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Búsqueda para las Muestras: </a:t>
            </a:r>
            <a:br>
              <a:rPr lang="en-US" altLang="en-US" sz="3600" smtClean="0">
                <a:ea typeface="ＭＳ Ｐゴシック" pitchFamily="34" charset="-128"/>
              </a:rPr>
            </a:br>
            <a:r>
              <a:rPr lang="en-US" altLang="en-US" sz="3600" smtClean="0">
                <a:ea typeface="ＭＳ Ｐゴシック" pitchFamily="34" charset="-128"/>
              </a:rPr>
              <a:t>Muestras no evaluadas</a:t>
            </a:r>
          </a:p>
        </p:txBody>
      </p:sp>
      <p:grpSp>
        <p:nvGrpSpPr>
          <p:cNvPr id="23556" name="Group 1"/>
          <p:cNvGrpSpPr>
            <a:grpSpLocks/>
          </p:cNvGrpSpPr>
          <p:nvPr/>
        </p:nvGrpSpPr>
        <p:grpSpPr bwMode="auto">
          <a:xfrm>
            <a:off x="1136650" y="2133600"/>
            <a:ext cx="7042150" cy="4221163"/>
            <a:chOff x="1136283" y="2133600"/>
            <a:chExt cx="7042111" cy="4220708"/>
          </a:xfrm>
        </p:grpSpPr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3"/>
            <a:srcRect t="11919" r="2458" b="29800"/>
            <a:stretch>
              <a:fillRect/>
            </a:stretch>
          </p:blipFill>
          <p:spPr bwMode="auto">
            <a:xfrm>
              <a:off x="1136283" y="2133600"/>
              <a:ext cx="7042111" cy="4220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4"/>
            <a:srcRect l="516" t="23483" r="83415" b="29871"/>
            <a:stretch>
              <a:fillRect/>
            </a:stretch>
          </p:blipFill>
          <p:spPr bwMode="auto">
            <a:xfrm>
              <a:off x="1172796" y="2979647"/>
              <a:ext cx="1160456" cy="3374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43000" y="4572000"/>
            <a:ext cx="1189038" cy="304800"/>
          </a:xfrm>
          <a:prstGeom prst="ellipse">
            <a:avLst/>
          </a:prstGeom>
          <a:noFill/>
          <a:ln w="158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¿</a:t>
            </a:r>
            <a:r>
              <a:rPr lang="en-US" altLang="en-US" dirty="0" err="1" smtClean="0">
                <a:ea typeface="ＭＳ Ｐゴシック" pitchFamily="34" charset="-128"/>
              </a:rPr>
              <a:t>QUÉ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ES</a:t>
            </a:r>
            <a:r>
              <a:rPr lang="en-US" altLang="en-US" dirty="0" smtClean="0">
                <a:ea typeface="ＭＳ Ｐゴシック" pitchFamily="34" charset="-128"/>
              </a:rPr>
              <a:t> DDDI?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7262812" cy="4152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D</a:t>
            </a:r>
            <a:r>
              <a:rPr lang="en-US" dirty="0" smtClean="0">
                <a:ea typeface="+mn-ea"/>
                <a:cs typeface="+mn-cs"/>
              </a:rPr>
              <a:t>istance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D</a:t>
            </a:r>
            <a:r>
              <a:rPr lang="en-US" dirty="0" smtClean="0">
                <a:ea typeface="+mn-ea"/>
                <a:cs typeface="+mn-cs"/>
              </a:rPr>
              <a:t>iagnostics through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D</a:t>
            </a:r>
            <a:r>
              <a:rPr lang="en-US" dirty="0" smtClean="0">
                <a:ea typeface="+mn-ea"/>
                <a:cs typeface="+mn-cs"/>
              </a:rPr>
              <a:t>igital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maging </a:t>
            </a:r>
            <a:r>
              <a:rPr lang="en-US" dirty="0" err="1" smtClean="0">
                <a:ea typeface="+mn-ea"/>
                <a:cs typeface="+mn-cs"/>
              </a:rPr>
              <a:t>es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u</a:t>
            </a:r>
            <a:r>
              <a:rPr lang="en-US" dirty="0" smtClean="0">
                <a:ea typeface="+mn-ea"/>
                <a:cs typeface="+mn-cs"/>
              </a:rPr>
              <a:t>n </a:t>
            </a:r>
            <a:r>
              <a:rPr lang="en-US" dirty="0" err="1" smtClean="0">
                <a:ea typeface="+mn-ea"/>
                <a:cs typeface="+mn-cs"/>
              </a:rPr>
              <a:t>protocolo</a:t>
            </a:r>
            <a:r>
              <a:rPr lang="en-US" dirty="0" smtClean="0">
                <a:ea typeface="+mn-ea"/>
                <a:cs typeface="+mn-cs"/>
              </a:rPr>
              <a:t> de </a:t>
            </a:r>
            <a:r>
              <a:rPr lang="en-US" dirty="0" err="1" smtClean="0">
                <a:ea typeface="+mn-ea"/>
                <a:cs typeface="+mn-cs"/>
              </a:rPr>
              <a:t>comunicación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basado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en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Internet, entre </a:t>
            </a:r>
            <a:r>
              <a:rPr lang="en-US" dirty="0" smtClean="0">
                <a:ea typeface="+mn-ea"/>
                <a:cs typeface="+mn-cs"/>
              </a:rPr>
              <a:t>el </a:t>
            </a:r>
            <a:r>
              <a:rPr lang="en-US" dirty="0" err="1" smtClean="0">
                <a:ea typeface="+mn-ea"/>
                <a:cs typeface="+mn-cs"/>
              </a:rPr>
              <a:t>enviador</a:t>
            </a:r>
            <a:r>
              <a:rPr lang="en-US" dirty="0" smtClean="0">
                <a:ea typeface="+mn-ea"/>
                <a:cs typeface="+mn-cs"/>
              </a:rPr>
              <a:t> de la </a:t>
            </a:r>
            <a:r>
              <a:rPr lang="en-US" dirty="0" err="1" smtClean="0">
                <a:ea typeface="+mn-ea"/>
                <a:cs typeface="+mn-cs"/>
              </a:rPr>
              <a:t>muestra</a:t>
            </a:r>
            <a:r>
              <a:rPr lang="en-US" dirty="0" smtClean="0">
                <a:ea typeface="+mn-ea"/>
                <a:cs typeface="+mn-cs"/>
              </a:rPr>
              <a:t> y el </a:t>
            </a:r>
            <a:r>
              <a:rPr lang="en-US" dirty="0" err="1" smtClean="0">
                <a:ea typeface="+mn-ea"/>
                <a:cs typeface="+mn-cs"/>
              </a:rPr>
              <a:t>especialista</a:t>
            </a:r>
            <a:r>
              <a:rPr lang="en-US" dirty="0" smtClean="0">
                <a:ea typeface="+mn-ea"/>
                <a:cs typeface="+mn-cs"/>
              </a:rPr>
              <a:t> que </a:t>
            </a:r>
            <a:r>
              <a:rPr lang="en-US" dirty="0" err="1" smtClean="0">
                <a:ea typeface="+mn-ea"/>
                <a:cs typeface="+mn-cs"/>
              </a:rPr>
              <a:t>ofrece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identificación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diagnóstico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y </a:t>
            </a:r>
            <a:r>
              <a:rPr lang="en-US" dirty="0" err="1" smtClean="0">
                <a:ea typeface="+mn-ea"/>
                <a:cs typeface="+mn-cs"/>
              </a:rPr>
              <a:t>recomendaciones</a:t>
            </a:r>
            <a:r>
              <a:rPr lang="en-US" dirty="0" smtClean="0">
                <a:ea typeface="+mn-ea"/>
                <a:cs typeface="+mn-cs"/>
              </a:rPr>
              <a:t> de </a:t>
            </a:r>
            <a:r>
              <a:rPr lang="en-US" dirty="0" err="1" smtClean="0">
                <a:ea typeface="+mn-ea"/>
                <a:cs typeface="+mn-cs"/>
              </a:rPr>
              <a:t>tratamiento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Fácil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de </a:t>
            </a:r>
            <a:r>
              <a:rPr lang="en-US" dirty="0" err="1" smtClean="0">
                <a:ea typeface="+mn-ea"/>
                <a:cs typeface="+mn-cs"/>
              </a:rPr>
              <a:t>usar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Disponible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siempre</a:t>
            </a:r>
            <a:r>
              <a:rPr lang="en-US" dirty="0" smtClean="0">
                <a:ea typeface="+mn-ea"/>
                <a:cs typeface="+mn-cs"/>
              </a:rPr>
              <a:t>/</a:t>
            </a:r>
            <a:r>
              <a:rPr lang="en-US" dirty="0" err="1" smtClean="0">
                <a:ea typeface="+mn-ea"/>
                <a:cs typeface="+mn-cs"/>
              </a:rPr>
              <a:t>cualquier</a:t>
            </a:r>
            <a:r>
              <a:rPr lang="en-US" dirty="0" smtClean="0">
                <a:ea typeface="+mn-ea"/>
                <a:cs typeface="+mn-cs"/>
              </a:rPr>
              <a:t> parte con </a:t>
            </a:r>
            <a:r>
              <a:rPr lang="en-US" dirty="0" err="1" smtClean="0">
                <a:ea typeface="+mn-ea"/>
                <a:cs typeface="+mn-cs"/>
              </a:rPr>
              <a:t>una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conexión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 internet</a:t>
            </a:r>
          </a:p>
          <a:p>
            <a:pPr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Provee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archivos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de las </a:t>
            </a:r>
            <a:r>
              <a:rPr lang="en-US" dirty="0" err="1" smtClean="0">
                <a:ea typeface="+mn-ea"/>
                <a:cs typeface="+mn-cs"/>
              </a:rPr>
              <a:t>muestras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t="11919" r="2711" b="29897"/>
          <a:stretch>
            <a:fillRect/>
          </a:stretch>
        </p:blipFill>
        <p:spPr bwMode="auto">
          <a:xfrm>
            <a:off x="1143000" y="2133600"/>
            <a:ext cx="7035800" cy="422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z="3600" smtClean="0">
                <a:ea typeface="ＭＳ Ｐゴシック" pitchFamily="34" charset="-128"/>
              </a:rPr>
              <a:t>Muestras a las cuales usted tiene acceso </a:t>
            </a:r>
            <a:endParaRPr lang="en-US" altLang="en-US" sz="3600" smtClean="0">
              <a:ea typeface="ＭＳ Ｐゴシック" pitchFamily="34" charset="-128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43000" y="4724400"/>
            <a:ext cx="1295400" cy="304800"/>
          </a:xfrm>
          <a:prstGeom prst="ellipse">
            <a:avLst/>
          </a:prstGeom>
          <a:noFill/>
          <a:ln w="158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3681412" cy="4152900"/>
          </a:xfrm>
        </p:spPr>
        <p:txBody>
          <a:bodyPr/>
          <a:lstStyle/>
          <a:p>
            <a:pPr eaLnBrk="1" hangingPunct="1"/>
            <a:r>
              <a:rPr lang="es-ES" altLang="en-US" smtClean="0">
                <a:ea typeface="ＭＳ Ｐゴシック" pitchFamily="34" charset="-128"/>
              </a:rPr>
              <a:t>Evalúe esta muestra</a:t>
            </a:r>
          </a:p>
          <a:p>
            <a:pPr eaLnBrk="1" hangingPunct="1"/>
            <a:r>
              <a:rPr lang="es-ES" altLang="en-US" smtClean="0">
                <a:ea typeface="ＭＳ Ｐゴシック" pitchFamily="34" charset="-128"/>
              </a:rPr>
              <a:t>Reasigne la muestra a otro evaluador</a:t>
            </a:r>
          </a:p>
          <a:p>
            <a:pPr eaLnBrk="1" hangingPunct="1"/>
            <a:r>
              <a:rPr lang="es-ES" altLang="en-US" smtClean="0">
                <a:ea typeface="ＭＳ Ｐゴシック" pitchFamily="34" charset="-128"/>
              </a:rPr>
              <a:t>Consulte con una fuente exterior</a:t>
            </a:r>
          </a:p>
          <a:p>
            <a:pPr eaLnBrk="1" hangingPunct="1"/>
            <a:r>
              <a:rPr lang="es-ES" altLang="en-US" smtClean="0">
                <a:ea typeface="ＭＳ Ｐゴシック" pitchFamily="34" charset="-128"/>
              </a:rPr>
              <a:t>Abra la muestra para la discusión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itchFamily="34" charset="-128"/>
              </a:rPr>
              <a:t>¿</a:t>
            </a:r>
            <a:r>
              <a:rPr lang="en-US" altLang="en-US" sz="3600" dirty="0" err="1" smtClean="0">
                <a:ea typeface="ＭＳ Ｐゴシック" pitchFamily="34" charset="-128"/>
              </a:rPr>
              <a:t>Qué</a:t>
            </a:r>
            <a:r>
              <a:rPr lang="en-US" altLang="en-US" sz="3600" dirty="0" smtClean="0">
                <a:ea typeface="ＭＳ Ｐゴシック" pitchFamily="34" charset="-128"/>
              </a:rPr>
              <a:t> </a:t>
            </a:r>
            <a:r>
              <a:rPr lang="en-US" altLang="en-US" sz="3600" dirty="0" err="1" smtClean="0">
                <a:ea typeface="ＭＳ Ｐゴシック" pitchFamily="34" charset="-128"/>
              </a:rPr>
              <a:t>desea</a:t>
            </a:r>
            <a:r>
              <a:rPr lang="en-US" altLang="en-US" sz="3600" dirty="0" smtClean="0">
                <a:ea typeface="ＭＳ Ｐゴシック" pitchFamily="34" charset="-128"/>
              </a:rPr>
              <a:t> </a:t>
            </a:r>
            <a:r>
              <a:rPr lang="en-US" altLang="en-US" sz="3600" dirty="0" err="1" smtClean="0">
                <a:ea typeface="ＭＳ Ｐゴシック" pitchFamily="34" charset="-128"/>
              </a:rPr>
              <a:t>hacer</a:t>
            </a:r>
            <a:r>
              <a:rPr lang="en-US" altLang="en-US" sz="3600" dirty="0" smtClean="0">
                <a:ea typeface="ＭＳ Ｐゴシック" pitchFamily="34" charset="-128"/>
              </a:rPr>
              <a:t>?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 l="11858" t="71500" r="52725" b="5902"/>
          <a:stretch>
            <a:fillRect/>
          </a:stretch>
        </p:blipFill>
        <p:spPr bwMode="auto">
          <a:xfrm>
            <a:off x="4565650" y="2408238"/>
            <a:ext cx="3606800" cy="124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z="3600" smtClean="0">
                <a:ea typeface="ＭＳ Ｐゴシック" pitchFamily="34" charset="-128"/>
              </a:rPr>
              <a:t>Evalúe esta muestra</a:t>
            </a:r>
          </a:p>
        </p:txBody>
      </p:sp>
      <p:pic>
        <p:nvPicPr>
          <p:cNvPr id="2662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2286000"/>
            <a:ext cx="7589838" cy="3810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8329612" cy="1143000"/>
          </a:xfrm>
        </p:spPr>
        <p:txBody>
          <a:bodyPr/>
          <a:lstStyle/>
          <a:p>
            <a:pPr eaLnBrk="1" hangingPunct="1"/>
            <a:r>
              <a:rPr lang="es-ES" altLang="en-US" sz="3600" smtClean="0">
                <a:ea typeface="ＭＳ Ｐゴシック" pitchFamily="34" charset="-128"/>
              </a:rPr>
              <a:t>Reasigne la muestra a otro evaluador</a:t>
            </a:r>
          </a:p>
        </p:txBody>
      </p:sp>
      <p:pic>
        <p:nvPicPr>
          <p:cNvPr id="2765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2557463"/>
            <a:ext cx="7589838" cy="326707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9167812" cy="1143000"/>
          </a:xfrm>
        </p:spPr>
        <p:txBody>
          <a:bodyPr/>
          <a:lstStyle/>
          <a:p>
            <a:pPr eaLnBrk="1" hangingPunct="1"/>
            <a:r>
              <a:rPr lang="es-ES" altLang="en-US" sz="3600" smtClean="0">
                <a:ea typeface="ＭＳ Ｐゴシック" pitchFamily="34" charset="-128"/>
              </a:rPr>
              <a:t>Consulte con una fuente exterior</a:t>
            </a:r>
          </a:p>
        </p:txBody>
      </p:sp>
      <p:pic>
        <p:nvPicPr>
          <p:cNvPr id="2867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2286000"/>
            <a:ext cx="5632450" cy="3810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9167812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Discusión de la muestra</a:t>
            </a:r>
          </a:p>
        </p:txBody>
      </p:sp>
      <p:pic>
        <p:nvPicPr>
          <p:cNvPr id="2970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0913" y="2286000"/>
            <a:ext cx="4721225" cy="337502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pi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670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entomológicas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491413" cy="40767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Para </a:t>
            </a:r>
            <a:r>
              <a:rPr lang="en-US" altLang="en-US" dirty="0" err="1" smtClean="0">
                <a:ea typeface="ＭＳ Ｐゴシック" pitchFamily="34" charset="-128"/>
              </a:rPr>
              <a:t>identificación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de </a:t>
            </a:r>
            <a:r>
              <a:rPr lang="en-US" altLang="en-US" dirty="0" err="1" smtClean="0">
                <a:ea typeface="ＭＳ Ｐゴシック" pitchFamily="34" charset="-128"/>
              </a:rPr>
              <a:t>insectos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err="1" smtClean="0">
                <a:ea typeface="ＭＳ Ｐゴシック" pitchFamily="34" charset="-128"/>
              </a:rPr>
              <a:t>obtenga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una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imagen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general (</a:t>
            </a:r>
            <a:r>
              <a:rPr lang="en-US" altLang="en-US" dirty="0" smtClean="0">
                <a:ea typeface="ＭＳ Ｐゴシック" pitchFamily="34" charset="-128"/>
              </a:rPr>
              <a:t>inferior y posterior) </a:t>
            </a:r>
            <a:r>
              <a:rPr lang="en-US" altLang="en-US" dirty="0" err="1" smtClean="0">
                <a:ea typeface="ＭＳ Ｐゴシック" pitchFamily="34" charset="-128"/>
              </a:rPr>
              <a:t>pero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también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enfoque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estas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partes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específicas</a:t>
            </a:r>
            <a:r>
              <a:rPr lang="en-US" altLang="en-US" dirty="0" smtClean="0">
                <a:ea typeface="ＭＳ Ｐゴシック" pitchFamily="34" charset="-128"/>
              </a:rPr>
              <a:t>: </a:t>
            </a:r>
          </a:p>
          <a:p>
            <a:pPr marL="742950" lvl="1" indent="-285750" eaLnBrk="1" hangingPunct="1"/>
            <a:r>
              <a:rPr lang="en-US" altLang="en-US" dirty="0" err="1" smtClean="0">
                <a:ea typeface="ＭＳ Ｐゴシック" pitchFamily="34" charset="-128"/>
              </a:rPr>
              <a:t>cabeza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incluyendo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boca</a:t>
            </a:r>
            <a:endParaRPr lang="en-US" altLang="en-US" dirty="0" smtClean="0">
              <a:ea typeface="ＭＳ Ｐゴシック" pitchFamily="34" charset="-128"/>
            </a:endParaRPr>
          </a:p>
          <a:p>
            <a:pPr marL="742950" lvl="1" indent="-285750" eaLnBrk="1" hangingPunct="1"/>
            <a:r>
              <a:rPr lang="en-US" altLang="en-US" dirty="0" err="1" smtClean="0">
                <a:ea typeface="ＭＳ Ｐゴシック" pitchFamily="34" charset="-128"/>
              </a:rPr>
              <a:t>antena</a:t>
            </a:r>
            <a:r>
              <a:rPr lang="en-US" altLang="en-US" dirty="0" smtClean="0">
                <a:ea typeface="ＭＳ Ｐゴシック" pitchFamily="34" charset="-128"/>
              </a:rPr>
              <a:t> (</a:t>
            </a:r>
            <a:r>
              <a:rPr lang="en-US" altLang="en-US" dirty="0" err="1" smtClean="0">
                <a:ea typeface="ＭＳ Ｐゴシック" pitchFamily="34" charset="-128"/>
              </a:rPr>
              <a:t>si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aplica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  <a:p>
            <a:pPr marL="742950" lvl="1" indent="-285750" eaLnBrk="1" hangingPunct="1"/>
            <a:r>
              <a:rPr lang="en-US" altLang="en-US" dirty="0" err="1" smtClean="0">
                <a:ea typeface="ＭＳ Ｐゴシック" pitchFamily="34" charset="-128"/>
              </a:rPr>
              <a:t>ojos</a:t>
            </a:r>
            <a:endParaRPr lang="en-US" altLang="en-US" dirty="0" smtClean="0">
              <a:ea typeface="ＭＳ Ｐゴシック" pitchFamily="34" charset="-128"/>
            </a:endParaRPr>
          </a:p>
          <a:p>
            <a:pPr marL="742950" lvl="1" indent="-285750" eaLnBrk="1" hangingPunct="1"/>
            <a:r>
              <a:rPr lang="en-US" altLang="en-US" dirty="0" smtClean="0">
                <a:ea typeface="ＭＳ Ｐゴシック" pitchFamily="34" charset="-128"/>
              </a:rPr>
              <a:t>ala frontal </a:t>
            </a:r>
            <a:r>
              <a:rPr lang="en-US" altLang="en-US" dirty="0" smtClean="0">
                <a:ea typeface="ＭＳ Ｐゴシック" pitchFamily="34" charset="-128"/>
              </a:rPr>
              <a:t>(</a:t>
            </a:r>
            <a:r>
              <a:rPr lang="en-US" altLang="en-US" dirty="0" err="1" smtClean="0">
                <a:ea typeface="ＭＳ Ｐゴシック" pitchFamily="34" charset="-128"/>
              </a:rPr>
              <a:t>si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aplica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:\DDDI\oirsa\images\68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r="8223"/>
          <a:stretch>
            <a:fillRect/>
          </a:stretch>
        </p:blipFill>
        <p:spPr bwMode="auto">
          <a:xfrm>
            <a:off x="5805488" y="1600200"/>
            <a:ext cx="2805112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¿</a:t>
            </a:r>
            <a:r>
              <a:rPr lang="en-US" altLang="en-US" dirty="0" err="1" smtClean="0">
                <a:ea typeface="ＭＳ Ｐゴシック" pitchFamily="34" charset="-128"/>
              </a:rPr>
              <a:t>Qué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Sigue</a:t>
            </a:r>
            <a:r>
              <a:rPr lang="en-US" altLang="en-US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4762500" cy="3508375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Solicite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una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cuenta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Ingrese</a:t>
            </a:r>
            <a:r>
              <a:rPr lang="en-US" altLang="en-US" dirty="0" smtClean="0">
                <a:ea typeface="ＭＳ Ｐゴシック" pitchFamily="34" charset="-128"/>
              </a:rPr>
              <a:t> y revise el </a:t>
            </a:r>
            <a:r>
              <a:rPr lang="en-US" altLang="en-US" dirty="0" err="1" smtClean="0">
                <a:ea typeface="ＭＳ Ｐゴシック" pitchFamily="34" charset="-128"/>
              </a:rPr>
              <a:t>sistema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Revise </a:t>
            </a:r>
            <a:r>
              <a:rPr lang="en-US" altLang="en-US" dirty="0" err="1" smtClean="0">
                <a:ea typeface="ＭＳ Ｐゴシック" pitchFamily="34" charset="-128"/>
              </a:rPr>
              <a:t>instrucciones</a:t>
            </a:r>
            <a:r>
              <a:rPr lang="en-US" altLang="en-US" dirty="0" smtClean="0">
                <a:ea typeface="ＭＳ Ｐゴシック" pitchFamily="34" charset="-128"/>
              </a:rPr>
              <a:t> (PDF)</a:t>
            </a: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Familiarícese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con el </a:t>
            </a:r>
            <a:r>
              <a:rPr lang="en-US" altLang="en-US" dirty="0" err="1" smtClean="0">
                <a:ea typeface="ＭＳ Ｐゴシック" pitchFamily="34" charset="-128"/>
              </a:rPr>
              <a:t>equipo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¡</a:t>
            </a:r>
            <a:r>
              <a:rPr lang="en-US" altLang="en-US" dirty="0" err="1" smtClean="0">
                <a:ea typeface="ＭＳ Ｐゴシック" pitchFamily="34" charset="-128"/>
              </a:rPr>
              <a:t>Envíe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r>
              <a:rPr lang="en-US" altLang="en-US" dirty="0" smtClean="0">
                <a:ea typeface="ＭＳ Ｐゴシック" pitchFamily="34" charset="-128"/>
              </a:rPr>
              <a:t>!</a:t>
            </a: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4714875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¿</a:t>
            </a:r>
            <a:r>
              <a:rPr lang="en-US" altLang="en-US" dirty="0" err="1" smtClean="0">
                <a:ea typeface="ＭＳ Ｐゴシック" pitchFamily="34" charset="-128"/>
              </a:rPr>
              <a:t>Preguntas</a:t>
            </a:r>
            <a:r>
              <a:rPr lang="en-US" altLang="en-US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7186612" cy="3508375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Ayuda</a:t>
            </a:r>
            <a:r>
              <a:rPr lang="en-US" altLang="en-US" dirty="0" smtClean="0">
                <a:ea typeface="ＭＳ Ｐゴシック" pitchFamily="34" charset="-128"/>
              </a:rPr>
              <a:t> y </a:t>
            </a:r>
            <a:r>
              <a:rPr lang="en-US" altLang="en-US" dirty="0" err="1" smtClean="0">
                <a:ea typeface="ＭＳ Ｐゴシック" pitchFamily="34" charset="-128"/>
              </a:rPr>
              <a:t>soporte</a:t>
            </a:r>
            <a:r>
              <a:rPr lang="en-US" altLang="en-US" dirty="0" smtClean="0">
                <a:ea typeface="ＭＳ Ｐゴシック" pitchFamily="34" charset="-128"/>
              </a:rPr>
              <a:t>: </a:t>
            </a:r>
            <a:r>
              <a:rPr lang="en-US" altLang="en-US" dirty="0">
                <a:solidFill>
                  <a:schemeClr val="tx1"/>
                </a:solidFill>
                <a:latin typeface="Century Gothic" pitchFamily="34" charset="0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dddi.oirsa.org</a:t>
            </a:r>
            <a:endParaRPr lang="en-US" altLang="en-US" u="sng" dirty="0" smtClean="0">
              <a:solidFill>
                <a:srgbClr val="FEA022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Contacte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Administrador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Instrucciones</a:t>
            </a:r>
            <a:r>
              <a:rPr lang="en-US" altLang="ja-JP" dirty="0" smtClean="0">
                <a:ea typeface="ＭＳ Ｐゴシック" pitchFamily="34" charset="-128"/>
              </a:rPr>
              <a:t> (PDF)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Contáctenos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a: </a:t>
            </a:r>
            <a:r>
              <a:rPr lang="en-US" altLang="en-US" dirty="0" smtClean="0">
                <a:ea typeface="ＭＳ Ｐゴシック" pitchFamily="34" charset="-128"/>
                <a:hlinkClick r:id="rId3"/>
              </a:rPr>
              <a:t>scuarentenarios@oirsa.org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42988" y="838200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¿</a:t>
            </a:r>
            <a:r>
              <a:rPr lang="en-US" altLang="en-US" dirty="0" err="1" smtClean="0">
                <a:ea typeface="ＭＳ Ｐゴシック" pitchFamily="34" charset="-128"/>
              </a:rPr>
              <a:t>Cómo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funciona</a:t>
            </a:r>
            <a:r>
              <a:rPr lang="en-US" altLang="en-US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914400" y="2209800"/>
            <a:ext cx="7353300" cy="4291013"/>
            <a:chOff x="152400" y="1600200"/>
            <a:chExt cx="9010650" cy="5257800"/>
          </a:xfrm>
        </p:grpSpPr>
        <p:grpSp>
          <p:nvGrpSpPr>
            <p:cNvPr id="7173" name="Group 90"/>
            <p:cNvGrpSpPr>
              <a:grpSpLocks/>
            </p:cNvGrpSpPr>
            <p:nvPr/>
          </p:nvGrpSpPr>
          <p:grpSpPr bwMode="auto">
            <a:xfrm>
              <a:off x="3886200" y="3886200"/>
              <a:ext cx="1524000" cy="530225"/>
              <a:chOff x="2352" y="2448"/>
              <a:chExt cx="960" cy="334"/>
            </a:xfrm>
          </p:grpSpPr>
          <p:sp>
            <p:nvSpPr>
              <p:cNvPr id="7239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52" y="2448"/>
                <a:ext cx="912" cy="192"/>
              </a:xfrm>
              <a:prstGeom prst="rect">
                <a:avLst/>
              </a:prstGeom>
            </p:spPr>
            <p:txBody>
              <a:bodyPr wrap="none" fromWordArt="1">
                <a:prstTxWarp prst="textFadeRight">
                  <a:avLst>
                    <a:gd name="adj" fmla="val 33333"/>
                  </a:avLst>
                </a:prstTxWarp>
              </a:bodyPr>
              <a:lstStyle/>
              <a:p>
                <a:r>
                  <a:rPr lang="en-US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Base de datos</a:t>
                </a:r>
              </a:p>
            </p:txBody>
          </p:sp>
          <p:sp>
            <p:nvSpPr>
              <p:cNvPr id="7240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52" y="2590"/>
                <a:ext cx="960" cy="192"/>
              </a:xfrm>
              <a:prstGeom prst="rect">
                <a:avLst/>
              </a:prstGeom>
            </p:spPr>
            <p:txBody>
              <a:bodyPr wrap="none" fromWordArt="1">
                <a:prstTxWarp prst="textFadeLeft">
                  <a:avLst>
                    <a:gd name="adj" fmla="val 33333"/>
                  </a:avLst>
                </a:prstTxWarp>
              </a:bodyPr>
              <a:lstStyle/>
              <a:p>
                <a:r>
                  <a:rPr lang="en-US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cs typeface="Arial"/>
                  </a:rPr>
                  <a:t>Servidor de computadoras</a:t>
                </a:r>
              </a:p>
            </p:txBody>
          </p:sp>
        </p:grpSp>
        <p:sp>
          <p:nvSpPr>
            <p:cNvPr id="7174" name="Oval 9"/>
            <p:cNvSpPr>
              <a:spLocks noChangeArrowheads="1"/>
            </p:cNvSpPr>
            <p:nvPr/>
          </p:nvSpPr>
          <p:spPr bwMode="auto">
            <a:xfrm>
              <a:off x="3885440" y="3734054"/>
              <a:ext cx="1525119" cy="838368"/>
            </a:xfrm>
            <a:prstGeom prst="ellipse">
              <a:avLst/>
            </a:prstGeom>
            <a:noFill/>
            <a:ln w="127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7175" name="Group 128"/>
            <p:cNvGrpSpPr>
              <a:grpSpLocks/>
            </p:cNvGrpSpPr>
            <p:nvPr/>
          </p:nvGrpSpPr>
          <p:grpSpPr bwMode="auto">
            <a:xfrm>
              <a:off x="5410200" y="2667000"/>
              <a:ext cx="3752850" cy="1828800"/>
              <a:chOff x="3312" y="1680"/>
              <a:chExt cx="2364" cy="1152"/>
            </a:xfrm>
          </p:grpSpPr>
          <p:grpSp>
            <p:nvGrpSpPr>
              <p:cNvPr id="7228" name="Group 91"/>
              <p:cNvGrpSpPr>
                <a:grpSpLocks/>
              </p:cNvGrpSpPr>
              <p:nvPr/>
            </p:nvGrpSpPr>
            <p:grpSpPr bwMode="auto">
              <a:xfrm>
                <a:off x="4128" y="1680"/>
                <a:ext cx="1548" cy="1152"/>
                <a:chOff x="192" y="1632"/>
                <a:chExt cx="1548" cy="1152"/>
              </a:xfrm>
            </p:grpSpPr>
            <p:sp>
              <p:nvSpPr>
                <p:cNvPr id="7230" name="WordArt 4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44" y="1703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231" name="Oval 43"/>
                <p:cNvSpPr>
                  <a:spLocks noChangeArrowheads="1"/>
                </p:cNvSpPr>
                <p:nvPr/>
              </p:nvSpPr>
              <p:spPr bwMode="auto">
                <a:xfrm>
                  <a:off x="528" y="1629"/>
                  <a:ext cx="672" cy="580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232" name="WordArt 4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24" y="1943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233" name="Oval 46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672" cy="577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234" name="WordArt 3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08" y="2039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235" name="Oval 38"/>
                <p:cNvSpPr>
                  <a:spLocks noChangeArrowheads="1"/>
                </p:cNvSpPr>
                <p:nvPr/>
              </p:nvSpPr>
              <p:spPr bwMode="auto">
                <a:xfrm>
                  <a:off x="192" y="1967"/>
                  <a:ext cx="672" cy="577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grpSp>
              <p:nvGrpSpPr>
                <p:cNvPr id="7236" name="Group 25"/>
                <p:cNvGrpSpPr>
                  <a:grpSpLocks/>
                </p:cNvGrpSpPr>
                <p:nvPr/>
              </p:nvGrpSpPr>
              <p:grpSpPr bwMode="auto">
                <a:xfrm>
                  <a:off x="558" y="2064"/>
                  <a:ext cx="1182" cy="720"/>
                  <a:chOff x="366" y="1872"/>
                  <a:chExt cx="1182" cy="720"/>
                </a:xfrm>
              </p:grpSpPr>
              <p:sp>
                <p:nvSpPr>
                  <p:cNvPr id="723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" y="2157"/>
                    <a:ext cx="1103" cy="3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s-HN" sz="2400" smtClean="0">
                        <a:solidFill>
                          <a:srgbClr val="00CC00"/>
                        </a:solidFill>
                        <a:cs typeface="Times New Roman" charset="0"/>
                      </a:rPr>
                      <a:t>Agente</a:t>
                    </a:r>
                    <a:endParaRPr lang="en-US" sz="2800" smtClean="0">
                      <a:solidFill>
                        <a:srgbClr val="00CC00"/>
                      </a:solidFill>
                    </a:endParaRPr>
                  </a:p>
                </p:txBody>
              </p:sp>
              <p:sp>
                <p:nvSpPr>
                  <p:cNvPr id="7238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1872"/>
                    <a:ext cx="971" cy="720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99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7229" name="Line 77"/>
              <p:cNvSpPr>
                <a:spLocks noChangeShapeType="1"/>
              </p:cNvSpPr>
              <p:nvPr/>
            </p:nvSpPr>
            <p:spPr bwMode="auto">
              <a:xfrm flipH="1">
                <a:off x="3312" y="2497"/>
                <a:ext cx="864" cy="143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7176" name="Group 85"/>
            <p:cNvGrpSpPr>
              <a:grpSpLocks/>
            </p:cNvGrpSpPr>
            <p:nvPr/>
          </p:nvGrpSpPr>
          <p:grpSpPr bwMode="auto">
            <a:xfrm>
              <a:off x="431801" y="4343400"/>
              <a:ext cx="3606801" cy="1828800"/>
              <a:chOff x="176" y="2976"/>
              <a:chExt cx="2272" cy="1152"/>
            </a:xfrm>
          </p:grpSpPr>
          <p:grpSp>
            <p:nvGrpSpPr>
              <p:cNvPr id="7224" name="Group 16"/>
              <p:cNvGrpSpPr>
                <a:grpSpLocks/>
              </p:cNvGrpSpPr>
              <p:nvPr/>
            </p:nvGrpSpPr>
            <p:grpSpPr bwMode="auto">
              <a:xfrm>
                <a:off x="176" y="3360"/>
                <a:ext cx="1872" cy="768"/>
                <a:chOff x="3344" y="2928"/>
                <a:chExt cx="1872" cy="768"/>
              </a:xfrm>
            </p:grpSpPr>
            <p:sp>
              <p:nvSpPr>
                <p:cNvPr id="72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44" y="3077"/>
                  <a:ext cx="1872" cy="5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s-HN" sz="2000" dirty="0" smtClean="0">
                      <a:solidFill>
                        <a:srgbClr val="00CC00"/>
                      </a:solidFill>
                      <a:cs typeface="Times New Roman" charset="0"/>
                    </a:rPr>
                    <a:t>Diagnóstico </a:t>
                  </a:r>
                  <a:r>
                    <a:rPr lang="es-HN" sz="2000" dirty="0" smtClean="0">
                      <a:solidFill>
                        <a:srgbClr val="00CC00"/>
                      </a:solidFill>
                      <a:cs typeface="Times New Roman" charset="0"/>
                    </a:rPr>
                    <a:t>del especialista</a:t>
                  </a:r>
                  <a:r>
                    <a:rPr lang="en-US" sz="2000" dirty="0" smtClean="0">
                      <a:solidFill>
                        <a:srgbClr val="00CC00"/>
                      </a:solidFill>
                    </a:rPr>
                    <a:t> </a:t>
                  </a:r>
                </a:p>
              </p:txBody>
            </p:sp>
            <p:sp>
              <p:nvSpPr>
                <p:cNvPr id="7227" name="Oval 18"/>
                <p:cNvSpPr>
                  <a:spLocks noChangeArrowheads="1"/>
                </p:cNvSpPr>
                <p:nvPr/>
              </p:nvSpPr>
              <p:spPr bwMode="auto">
                <a:xfrm>
                  <a:off x="3505" y="2925"/>
                  <a:ext cx="1491" cy="768"/>
                </a:xfrm>
                <a:prstGeom prst="ellipse">
                  <a:avLst/>
                </a:prstGeom>
                <a:noFill/>
                <a:ln w="12700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sp>
            <p:nvSpPr>
              <p:cNvPr id="7225" name="Line 78"/>
              <p:cNvSpPr>
                <a:spLocks noChangeShapeType="1"/>
              </p:cNvSpPr>
              <p:nvPr/>
            </p:nvSpPr>
            <p:spPr bwMode="auto">
              <a:xfrm flipV="1">
                <a:off x="1728" y="2976"/>
                <a:ext cx="723" cy="576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7177" name="Group 86"/>
            <p:cNvGrpSpPr>
              <a:grpSpLocks/>
            </p:cNvGrpSpPr>
            <p:nvPr/>
          </p:nvGrpSpPr>
          <p:grpSpPr bwMode="auto">
            <a:xfrm>
              <a:off x="3251202" y="4572000"/>
              <a:ext cx="2971800" cy="1600200"/>
              <a:chOff x="1952" y="3120"/>
              <a:chExt cx="1872" cy="1008"/>
            </a:xfrm>
          </p:grpSpPr>
          <p:grpSp>
            <p:nvGrpSpPr>
              <p:cNvPr id="7220" name="Group 10"/>
              <p:cNvGrpSpPr>
                <a:grpSpLocks/>
              </p:cNvGrpSpPr>
              <p:nvPr/>
            </p:nvGrpSpPr>
            <p:grpSpPr bwMode="auto">
              <a:xfrm>
                <a:off x="1952" y="3360"/>
                <a:ext cx="1872" cy="768"/>
                <a:chOff x="3344" y="2928"/>
                <a:chExt cx="1872" cy="768"/>
              </a:xfrm>
            </p:grpSpPr>
            <p:sp>
              <p:nvSpPr>
                <p:cNvPr id="722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44" y="3080"/>
                  <a:ext cx="1872" cy="5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s-HN" sz="2000" dirty="0" smtClean="0">
                      <a:solidFill>
                        <a:srgbClr val="00CC00"/>
                      </a:solidFill>
                      <a:cs typeface="Times New Roman" charset="0"/>
                    </a:rPr>
                    <a:t>Diagnóstico </a:t>
                  </a:r>
                  <a:r>
                    <a:rPr lang="es-HN" sz="2000" dirty="0" smtClean="0">
                      <a:solidFill>
                        <a:srgbClr val="00CC00"/>
                      </a:solidFill>
                      <a:cs typeface="Times New Roman" charset="0"/>
                    </a:rPr>
                    <a:t>del especialista</a:t>
                  </a:r>
                  <a:r>
                    <a:rPr lang="en-US" sz="2000" dirty="0" smtClean="0">
                      <a:solidFill>
                        <a:srgbClr val="00CC00"/>
                      </a:solidFill>
                    </a:rPr>
                    <a:t> </a:t>
                  </a:r>
                </a:p>
              </p:txBody>
            </p:sp>
            <p:sp>
              <p:nvSpPr>
                <p:cNvPr id="7223" name="Oval 12"/>
                <p:cNvSpPr>
                  <a:spLocks noChangeArrowheads="1"/>
                </p:cNvSpPr>
                <p:nvPr/>
              </p:nvSpPr>
              <p:spPr bwMode="auto">
                <a:xfrm>
                  <a:off x="3505" y="2928"/>
                  <a:ext cx="1491" cy="765"/>
                </a:xfrm>
                <a:prstGeom prst="ellipse">
                  <a:avLst/>
                </a:prstGeom>
                <a:noFill/>
                <a:ln w="12700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sp>
            <p:nvSpPr>
              <p:cNvPr id="7221" name="Line 79"/>
              <p:cNvSpPr>
                <a:spLocks noChangeShapeType="1"/>
              </p:cNvSpPr>
              <p:nvPr/>
            </p:nvSpPr>
            <p:spPr bwMode="auto">
              <a:xfrm flipH="1" flipV="1">
                <a:off x="2832" y="3120"/>
                <a:ext cx="48" cy="24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7178" name="Group 129"/>
            <p:cNvGrpSpPr>
              <a:grpSpLocks/>
            </p:cNvGrpSpPr>
            <p:nvPr/>
          </p:nvGrpSpPr>
          <p:grpSpPr bwMode="auto">
            <a:xfrm>
              <a:off x="5181600" y="4419600"/>
              <a:ext cx="3937000" cy="1905000"/>
              <a:chOff x="3168" y="2784"/>
              <a:chExt cx="2480" cy="1200"/>
            </a:xfrm>
          </p:grpSpPr>
          <p:sp>
            <p:nvSpPr>
              <p:cNvPr id="7216" name="Text Box 14"/>
              <p:cNvSpPr txBox="1">
                <a:spLocks noChangeArrowheads="1"/>
              </p:cNvSpPr>
              <p:nvPr/>
            </p:nvSpPr>
            <p:spPr bwMode="auto">
              <a:xfrm>
                <a:off x="3774" y="3392"/>
                <a:ext cx="1871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s-HN" sz="2000" dirty="0" smtClean="0">
                    <a:solidFill>
                      <a:srgbClr val="00CC00"/>
                    </a:solidFill>
                    <a:cs typeface="Times New Roman" charset="0"/>
                  </a:rPr>
                  <a:t>Diagnóstico </a:t>
                </a:r>
                <a:r>
                  <a:rPr lang="es-HN" sz="2000" dirty="0" smtClean="0">
                    <a:solidFill>
                      <a:srgbClr val="00CC00"/>
                    </a:solidFill>
                    <a:cs typeface="Times New Roman" charset="0"/>
                  </a:rPr>
                  <a:t>del especialista</a:t>
                </a:r>
                <a:r>
                  <a:rPr lang="en-US" sz="2000" dirty="0" smtClean="0">
                    <a:solidFill>
                      <a:srgbClr val="00CC00"/>
                    </a:solidFill>
                  </a:rPr>
                  <a:t> </a:t>
                </a:r>
              </a:p>
            </p:txBody>
          </p:sp>
          <p:grpSp>
            <p:nvGrpSpPr>
              <p:cNvPr id="7217" name="Group 124"/>
              <p:cNvGrpSpPr>
                <a:grpSpLocks/>
              </p:cNvGrpSpPr>
              <p:nvPr/>
            </p:nvGrpSpPr>
            <p:grpSpPr bwMode="auto">
              <a:xfrm>
                <a:off x="3168" y="2784"/>
                <a:ext cx="2256" cy="1200"/>
                <a:chOff x="3168" y="2784"/>
                <a:chExt cx="2256" cy="1200"/>
              </a:xfrm>
            </p:grpSpPr>
            <p:sp>
              <p:nvSpPr>
                <p:cNvPr id="7218" name="Oval 15"/>
                <p:cNvSpPr>
                  <a:spLocks noChangeArrowheads="1"/>
                </p:cNvSpPr>
                <p:nvPr/>
              </p:nvSpPr>
              <p:spPr bwMode="auto">
                <a:xfrm>
                  <a:off x="3936" y="3216"/>
                  <a:ext cx="1488" cy="768"/>
                </a:xfrm>
                <a:prstGeom prst="ellipse">
                  <a:avLst/>
                </a:prstGeom>
                <a:noFill/>
                <a:ln w="12700">
                  <a:solidFill>
                    <a:srgbClr val="0099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219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3168" y="2781"/>
                  <a:ext cx="1247" cy="480"/>
                </a:xfrm>
                <a:prstGeom prst="line">
                  <a:avLst/>
                </a:prstGeom>
                <a:noFill/>
                <a:ln w="38100">
                  <a:solidFill>
                    <a:srgbClr val="0099FF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179" name="Oval 88"/>
            <p:cNvSpPr>
              <a:spLocks noChangeArrowheads="1"/>
            </p:cNvSpPr>
            <p:nvPr/>
          </p:nvSpPr>
          <p:spPr bwMode="auto">
            <a:xfrm>
              <a:off x="152400" y="1600200"/>
              <a:ext cx="8763597" cy="5257800"/>
            </a:xfrm>
            <a:prstGeom prst="ellipse">
              <a:avLst/>
            </a:prstGeom>
            <a:noFill/>
            <a:ln w="76200">
              <a:solidFill>
                <a:srgbClr val="00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7180" name="Group 126"/>
            <p:cNvGrpSpPr>
              <a:grpSpLocks/>
            </p:cNvGrpSpPr>
            <p:nvPr/>
          </p:nvGrpSpPr>
          <p:grpSpPr bwMode="auto">
            <a:xfrm>
              <a:off x="2209800" y="1676400"/>
              <a:ext cx="2457450" cy="2133600"/>
              <a:chOff x="1296" y="1056"/>
              <a:chExt cx="1548" cy="1344"/>
            </a:xfrm>
          </p:grpSpPr>
          <p:sp>
            <p:nvSpPr>
              <p:cNvPr id="7205" name="Line 75"/>
              <p:cNvSpPr>
                <a:spLocks noChangeShapeType="1"/>
              </p:cNvSpPr>
              <p:nvPr/>
            </p:nvSpPr>
            <p:spPr bwMode="auto">
              <a:xfrm>
                <a:off x="2402" y="2160"/>
                <a:ext cx="190" cy="24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grpSp>
            <p:nvGrpSpPr>
              <p:cNvPr id="7206" name="Group 93"/>
              <p:cNvGrpSpPr>
                <a:grpSpLocks/>
              </p:cNvGrpSpPr>
              <p:nvPr/>
            </p:nvGrpSpPr>
            <p:grpSpPr bwMode="auto">
              <a:xfrm>
                <a:off x="1296" y="1056"/>
                <a:ext cx="1548" cy="1152"/>
                <a:chOff x="192" y="1632"/>
                <a:chExt cx="1548" cy="1152"/>
              </a:xfrm>
            </p:grpSpPr>
            <p:sp>
              <p:nvSpPr>
                <p:cNvPr id="7207" name="WordArt 9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44" y="1703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208" name="Oval 95"/>
                <p:cNvSpPr>
                  <a:spLocks noChangeArrowheads="1"/>
                </p:cNvSpPr>
                <p:nvPr/>
              </p:nvSpPr>
              <p:spPr bwMode="auto">
                <a:xfrm>
                  <a:off x="528" y="1632"/>
                  <a:ext cx="672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209" name="WordArt 9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24" y="1943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210" name="Oval 97"/>
                <p:cNvSpPr>
                  <a:spLocks noChangeArrowheads="1"/>
                </p:cNvSpPr>
                <p:nvPr/>
              </p:nvSpPr>
              <p:spPr bwMode="auto">
                <a:xfrm>
                  <a:off x="1010" y="1872"/>
                  <a:ext cx="673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211" name="WordArt 9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08" y="2039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212" name="Oval 99"/>
                <p:cNvSpPr>
                  <a:spLocks noChangeArrowheads="1"/>
                </p:cNvSpPr>
                <p:nvPr/>
              </p:nvSpPr>
              <p:spPr bwMode="auto">
                <a:xfrm>
                  <a:off x="192" y="1968"/>
                  <a:ext cx="672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grpSp>
              <p:nvGrpSpPr>
                <p:cNvPr id="7213" name="Group 100"/>
                <p:cNvGrpSpPr>
                  <a:grpSpLocks/>
                </p:cNvGrpSpPr>
                <p:nvPr/>
              </p:nvGrpSpPr>
              <p:grpSpPr bwMode="auto">
                <a:xfrm>
                  <a:off x="558" y="2064"/>
                  <a:ext cx="1182" cy="720"/>
                  <a:chOff x="366" y="1872"/>
                  <a:chExt cx="1182" cy="720"/>
                </a:xfrm>
              </p:grpSpPr>
              <p:sp>
                <p:nvSpPr>
                  <p:cNvPr id="7214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" y="2157"/>
                    <a:ext cx="1103" cy="3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s-HN" sz="2400" smtClean="0">
                        <a:solidFill>
                          <a:srgbClr val="00CC00"/>
                        </a:solidFill>
                        <a:cs typeface="Times New Roman" charset="0"/>
                      </a:rPr>
                      <a:t>Agente</a:t>
                    </a:r>
                    <a:endParaRPr lang="en-US" sz="2800" smtClean="0">
                      <a:solidFill>
                        <a:srgbClr val="00CC00"/>
                      </a:solidFill>
                    </a:endParaRPr>
                  </a:p>
                </p:txBody>
              </p:sp>
              <p:sp>
                <p:nvSpPr>
                  <p:cNvPr id="721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1872"/>
                    <a:ext cx="971" cy="717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99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7181" name="Group 127"/>
            <p:cNvGrpSpPr>
              <a:grpSpLocks/>
            </p:cNvGrpSpPr>
            <p:nvPr/>
          </p:nvGrpSpPr>
          <p:grpSpPr bwMode="auto">
            <a:xfrm>
              <a:off x="4572000" y="1752600"/>
              <a:ext cx="2457450" cy="2057400"/>
              <a:chOff x="2784" y="1104"/>
              <a:chExt cx="1548" cy="1296"/>
            </a:xfrm>
          </p:grpSpPr>
          <p:sp>
            <p:nvSpPr>
              <p:cNvPr id="7194" name="Line 76"/>
              <p:cNvSpPr>
                <a:spLocks noChangeShapeType="1"/>
              </p:cNvSpPr>
              <p:nvPr/>
            </p:nvSpPr>
            <p:spPr bwMode="auto">
              <a:xfrm flipH="1">
                <a:off x="3120" y="2160"/>
                <a:ext cx="145" cy="24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grpSp>
            <p:nvGrpSpPr>
              <p:cNvPr id="7195" name="Group 103"/>
              <p:cNvGrpSpPr>
                <a:grpSpLocks/>
              </p:cNvGrpSpPr>
              <p:nvPr/>
            </p:nvGrpSpPr>
            <p:grpSpPr bwMode="auto">
              <a:xfrm>
                <a:off x="2784" y="1104"/>
                <a:ext cx="1548" cy="1152"/>
                <a:chOff x="192" y="1632"/>
                <a:chExt cx="1548" cy="1152"/>
              </a:xfrm>
            </p:grpSpPr>
            <p:sp>
              <p:nvSpPr>
                <p:cNvPr id="7196" name="WordArt 10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44" y="1703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197" name="Oval 105"/>
                <p:cNvSpPr>
                  <a:spLocks noChangeArrowheads="1"/>
                </p:cNvSpPr>
                <p:nvPr/>
              </p:nvSpPr>
              <p:spPr bwMode="auto">
                <a:xfrm>
                  <a:off x="528" y="1632"/>
                  <a:ext cx="672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198" name="WordArt 10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24" y="1943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199" name="Oval 107"/>
                <p:cNvSpPr>
                  <a:spLocks noChangeArrowheads="1"/>
                </p:cNvSpPr>
                <p:nvPr/>
              </p:nvSpPr>
              <p:spPr bwMode="auto">
                <a:xfrm>
                  <a:off x="1008" y="1872"/>
                  <a:ext cx="672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200" name="WordArt 10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08" y="2039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201" name="Oval 109"/>
                <p:cNvSpPr>
                  <a:spLocks noChangeArrowheads="1"/>
                </p:cNvSpPr>
                <p:nvPr/>
              </p:nvSpPr>
              <p:spPr bwMode="auto">
                <a:xfrm>
                  <a:off x="192" y="1966"/>
                  <a:ext cx="672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grpSp>
              <p:nvGrpSpPr>
                <p:cNvPr id="7202" name="Group 110"/>
                <p:cNvGrpSpPr>
                  <a:grpSpLocks/>
                </p:cNvGrpSpPr>
                <p:nvPr/>
              </p:nvGrpSpPr>
              <p:grpSpPr bwMode="auto">
                <a:xfrm>
                  <a:off x="558" y="2064"/>
                  <a:ext cx="1182" cy="720"/>
                  <a:chOff x="366" y="1872"/>
                  <a:chExt cx="1182" cy="720"/>
                </a:xfrm>
              </p:grpSpPr>
              <p:sp>
                <p:nvSpPr>
                  <p:cNvPr id="7203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" y="2156"/>
                    <a:ext cx="1103" cy="3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s-HN" sz="2400" smtClean="0">
                        <a:solidFill>
                          <a:srgbClr val="00CC00"/>
                        </a:solidFill>
                        <a:cs typeface="Times New Roman" charset="0"/>
                      </a:rPr>
                      <a:t>Agente</a:t>
                    </a:r>
                    <a:endParaRPr lang="en-US" sz="2800" smtClean="0">
                      <a:solidFill>
                        <a:srgbClr val="00CC00"/>
                      </a:solidFill>
                    </a:endParaRPr>
                  </a:p>
                </p:txBody>
              </p:sp>
              <p:sp>
                <p:nvSpPr>
                  <p:cNvPr id="720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66" y="1872"/>
                    <a:ext cx="972" cy="717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99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7182" name="Group 125"/>
            <p:cNvGrpSpPr>
              <a:grpSpLocks/>
            </p:cNvGrpSpPr>
            <p:nvPr/>
          </p:nvGrpSpPr>
          <p:grpSpPr bwMode="auto">
            <a:xfrm>
              <a:off x="381000" y="2743200"/>
              <a:ext cx="3505200" cy="1828800"/>
              <a:chOff x="144" y="1728"/>
              <a:chExt cx="2208" cy="1152"/>
            </a:xfrm>
          </p:grpSpPr>
          <p:sp>
            <p:nvSpPr>
              <p:cNvPr id="7183" name="Line 74"/>
              <p:cNvSpPr>
                <a:spLocks noChangeShapeType="1"/>
              </p:cNvSpPr>
              <p:nvPr/>
            </p:nvSpPr>
            <p:spPr bwMode="auto">
              <a:xfrm>
                <a:off x="1488" y="2546"/>
                <a:ext cx="864" cy="98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grpSp>
            <p:nvGrpSpPr>
              <p:cNvPr id="7184" name="Group 114"/>
              <p:cNvGrpSpPr>
                <a:grpSpLocks/>
              </p:cNvGrpSpPr>
              <p:nvPr/>
            </p:nvGrpSpPr>
            <p:grpSpPr bwMode="auto">
              <a:xfrm>
                <a:off x="144" y="1728"/>
                <a:ext cx="1548" cy="1152"/>
                <a:chOff x="192" y="1632"/>
                <a:chExt cx="1548" cy="1152"/>
              </a:xfrm>
            </p:grpSpPr>
            <p:sp>
              <p:nvSpPr>
                <p:cNvPr id="7185" name="WordArt 11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44" y="1703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186" name="Oval 116"/>
                <p:cNvSpPr>
                  <a:spLocks noChangeArrowheads="1"/>
                </p:cNvSpPr>
                <p:nvPr/>
              </p:nvSpPr>
              <p:spPr bwMode="auto">
                <a:xfrm>
                  <a:off x="528" y="1632"/>
                  <a:ext cx="672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187" name="WordArt 1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24" y="1943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188" name="Oval 118"/>
                <p:cNvSpPr>
                  <a:spLocks noChangeArrowheads="1"/>
                </p:cNvSpPr>
                <p:nvPr/>
              </p:nvSpPr>
              <p:spPr bwMode="auto">
                <a:xfrm>
                  <a:off x="1010" y="1874"/>
                  <a:ext cx="673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7189" name="WordArt 11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08" y="2039"/>
                  <a:ext cx="481" cy="365"/>
                </a:xfrm>
                <a:prstGeom prst="rect">
                  <a:avLst/>
                </a:prstGeom>
              </p:spPr>
              <p:txBody>
                <a:bodyPr wrap="none" fromWordArt="1">
                  <a:prstTxWarp prst="textTriangle">
                    <a:avLst>
                      <a:gd name="adj" fmla="val 50000"/>
                    </a:avLst>
                  </a:prstTxWarp>
                  <a:scene3d>
                    <a:camera prst="legacyObliqueTopLeft"/>
                    <a:lightRig rig="legacyNormal3" dir="r"/>
                  </a:scene3d>
                  <a:sp3d extrusionH="201600" prstMaterial="legacyMatte">
                    <a:extrusionClr>
                      <a:srgbClr val="0066CC"/>
                    </a:extrusionClr>
                  </a:sp3d>
                </a:bodyPr>
                <a:lstStyle/>
                <a:p>
                  <a:r>
                    <a:rPr lang="en-US" sz="4400" i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FFCC"/>
                          </a:gs>
                          <a:gs pos="100000">
                            <a:srgbClr val="FF9999"/>
                          </a:gs>
                        </a:gsLst>
                        <a:lin ang="5400000" scaled="1"/>
                      </a:gradFill>
                      <a:latin typeface="Arial"/>
                      <a:cs typeface="Arial"/>
                    </a:rPr>
                    <a:t>Cliente</a:t>
                  </a:r>
                </a:p>
              </p:txBody>
            </p:sp>
            <p:sp>
              <p:nvSpPr>
                <p:cNvPr id="7190" name="Oval 120"/>
                <p:cNvSpPr>
                  <a:spLocks noChangeArrowheads="1"/>
                </p:cNvSpPr>
                <p:nvPr/>
              </p:nvSpPr>
              <p:spPr bwMode="auto">
                <a:xfrm>
                  <a:off x="195" y="1968"/>
                  <a:ext cx="674" cy="576"/>
                </a:xfrm>
                <a:prstGeom prst="ellipse">
                  <a:avLst/>
                </a:prstGeom>
                <a:noFill/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grpSp>
              <p:nvGrpSpPr>
                <p:cNvPr id="7191" name="Group 121"/>
                <p:cNvGrpSpPr>
                  <a:grpSpLocks/>
                </p:cNvGrpSpPr>
                <p:nvPr/>
              </p:nvGrpSpPr>
              <p:grpSpPr bwMode="auto">
                <a:xfrm>
                  <a:off x="558" y="2064"/>
                  <a:ext cx="1182" cy="720"/>
                  <a:chOff x="366" y="1872"/>
                  <a:chExt cx="1182" cy="720"/>
                </a:xfrm>
              </p:grpSpPr>
              <p:sp>
                <p:nvSpPr>
                  <p:cNvPr id="7192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" y="2157"/>
                    <a:ext cx="1103" cy="3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s-HN" sz="2400" smtClean="0">
                        <a:solidFill>
                          <a:srgbClr val="00CC00"/>
                        </a:solidFill>
                        <a:cs typeface="Times New Roman" charset="0"/>
                      </a:rPr>
                      <a:t>Agente</a:t>
                    </a:r>
                    <a:endParaRPr lang="en-US" sz="2800" smtClean="0">
                      <a:solidFill>
                        <a:srgbClr val="00CC00"/>
                      </a:solidFill>
                    </a:endParaRPr>
                  </a:p>
                </p:txBody>
              </p:sp>
              <p:sp>
                <p:nvSpPr>
                  <p:cNvPr id="7193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1875"/>
                    <a:ext cx="971" cy="717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99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8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¿</a:t>
            </a:r>
            <a:r>
              <a:rPr lang="en-US" altLang="en-US" dirty="0" err="1" smtClean="0">
                <a:ea typeface="ＭＳ Ｐゴシック" pitchFamily="34" charset="-128"/>
              </a:rPr>
              <a:t>Quién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usa</a:t>
            </a:r>
            <a:r>
              <a:rPr lang="en-US" altLang="en-US" dirty="0" smtClean="0">
                <a:ea typeface="ＭＳ Ｐゴシック" pitchFamily="34" charset="-128"/>
              </a:rPr>
              <a:t> DDDI?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4748213" cy="43434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Productores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agrícolas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err="1" smtClean="0">
                <a:ea typeface="ＭＳ Ｐゴシック" pitchFamily="34" charset="-128"/>
              </a:rPr>
              <a:t>importadores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err="1" smtClean="0">
                <a:ea typeface="ＭＳ Ｐゴシック" pitchFamily="34" charset="-128"/>
              </a:rPr>
              <a:t>exportadores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Agentes</a:t>
            </a:r>
            <a:r>
              <a:rPr lang="en-US" altLang="en-US" dirty="0" smtClean="0">
                <a:ea typeface="ＭＳ Ｐゴシック" pitchFamily="34" charset="-128"/>
              </a:rPr>
              <a:t> de </a:t>
            </a:r>
            <a:r>
              <a:rPr lang="en-US" altLang="en-US" dirty="0" err="1" smtClean="0">
                <a:ea typeface="ＭＳ Ｐゴシック" pitchFamily="34" charset="-128"/>
              </a:rPr>
              <a:t>extensión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Universidades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err="1" smtClean="0">
                <a:ea typeface="ＭＳ Ｐゴシック" pitchFamily="34" charset="-128"/>
              </a:rPr>
              <a:t>facultades</a:t>
            </a:r>
            <a:r>
              <a:rPr lang="en-US" altLang="en-US" dirty="0" smtClean="0">
                <a:ea typeface="ＭＳ Ｐゴシック" pitchFamily="34" charset="-128"/>
              </a:rPr>
              <a:t> (</a:t>
            </a:r>
            <a:r>
              <a:rPr lang="en-US" altLang="en-US" dirty="0" err="1" smtClean="0">
                <a:ea typeface="ＭＳ Ｐゴシック" pitchFamily="34" charset="-128"/>
              </a:rPr>
              <a:t>Especialistas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  <a:endParaRPr lang="en-US" altLang="en-US" dirty="0" smtClean="0">
              <a:ea typeface="ＭＳ Ｐゴシック" pitchFamily="34" charset="-128"/>
            </a:endParaRPr>
          </a:p>
          <a:p>
            <a:pPr marL="366713" lvl="1" indent="0" eaLnBrk="1" hangingPunct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Alabama, Alaska, Arkansas, Georgia, Idaho, Illinois, Louisiana, Oregon, Pacific Islands, Washington, Utah</a:t>
            </a: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Organizaciones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internacionales</a:t>
            </a:r>
            <a:r>
              <a:rPr lang="en-US" altLang="en-US" dirty="0" smtClean="0">
                <a:ea typeface="ＭＳ Ｐゴシック" pitchFamily="34" charset="-128"/>
              </a:rPr>
              <a:t>: OIRSA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err="1" smtClean="0">
                <a:ea typeface="ＭＳ Ｐゴシック" pitchFamily="34" charset="-128"/>
              </a:rPr>
              <a:t>Zamorano</a:t>
            </a:r>
            <a:r>
              <a:rPr lang="en-US" altLang="en-US" dirty="0" smtClean="0">
                <a:ea typeface="ＭＳ Ｐゴシック" pitchFamily="34" charset="-128"/>
              </a:rPr>
              <a:t>, etc.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197" name="Picture 7" descr="P:\DDDI\oirsa\images\759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1555750"/>
            <a:ext cx="2401888" cy="484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Tipos de usuarios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4748213" cy="44958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Enviadores</a:t>
            </a:r>
            <a:r>
              <a:rPr lang="en-US" altLang="en-US" dirty="0" smtClean="0">
                <a:ea typeface="ＭＳ Ｐゴシック" pitchFamily="34" charset="-128"/>
              </a:rPr>
              <a:t>	</a:t>
            </a:r>
          </a:p>
          <a:p>
            <a:pPr lvl="1" eaLnBrk="1" hangingPunct="1"/>
            <a:r>
              <a:rPr lang="en-US" altLang="en-US" dirty="0" err="1" smtClean="0">
                <a:ea typeface="ＭＳ Ｐゴシック" pitchFamily="34" charset="-128"/>
              </a:rPr>
              <a:t>Enviar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Evaluadores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pitchFamily="34" charset="-128"/>
              </a:rPr>
              <a:t>Diagnosticar</a:t>
            </a:r>
            <a:r>
              <a:rPr lang="en-US" altLang="en-US" dirty="0" smtClean="0">
                <a:ea typeface="ＭＳ Ｐゴシック" pitchFamily="34" charset="-128"/>
              </a:rPr>
              <a:t>/</a:t>
            </a:r>
            <a:r>
              <a:rPr lang="en-US" altLang="en-US" dirty="0" err="1" smtClean="0">
                <a:ea typeface="ＭＳ Ｐゴシック" pitchFamily="34" charset="-128"/>
              </a:rPr>
              <a:t>Identificar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Coordinador</a:t>
            </a:r>
            <a:r>
              <a:rPr lang="en-US" altLang="en-US" dirty="0" smtClean="0">
                <a:ea typeface="ＭＳ Ｐゴシック" pitchFamily="34" charset="-128"/>
              </a:rPr>
              <a:t> de </a:t>
            </a:r>
            <a:r>
              <a:rPr lang="en-US" altLang="en-US" dirty="0" err="1" smtClean="0">
                <a:ea typeface="ＭＳ Ｐゴシック" pitchFamily="34" charset="-128"/>
              </a:rPr>
              <a:t>país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pitchFamily="34" charset="-128"/>
              </a:rPr>
              <a:t>Reenviar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r>
              <a:rPr lang="en-US" altLang="en-US" dirty="0" smtClean="0">
                <a:ea typeface="ＭＳ Ｐゴシック" pitchFamily="34" charset="-128"/>
              </a:rPr>
              <a:t> a </a:t>
            </a:r>
            <a:r>
              <a:rPr lang="en-US" altLang="en-US" dirty="0" err="1" smtClean="0">
                <a:ea typeface="ＭＳ Ｐゴシック" pitchFamily="34" charset="-128"/>
              </a:rPr>
              <a:t>especialistas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específicos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Administrador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pitchFamily="34" charset="-128"/>
              </a:rPr>
              <a:t>Administrador</a:t>
            </a:r>
            <a:r>
              <a:rPr lang="en-US" altLang="en-US" dirty="0" smtClean="0">
                <a:ea typeface="ＭＳ Ｐゴシック" pitchFamily="34" charset="-128"/>
              </a:rPr>
              <a:t> de </a:t>
            </a:r>
            <a:r>
              <a:rPr lang="en-US" altLang="en-US" dirty="0" err="1" smtClean="0">
                <a:ea typeface="ＭＳ Ｐゴシック" pitchFamily="34" charset="-128"/>
              </a:rPr>
              <a:t>cuentas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221" name="Picture 6" descr="P:\DDDI\oirsa\images\73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11433"/>
          <a:stretch>
            <a:fillRect/>
          </a:stretch>
        </p:blipFill>
        <p:spPr bwMode="auto">
          <a:xfrm>
            <a:off x="5867400" y="1709738"/>
            <a:ext cx="2697163" cy="470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67613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¿</a:t>
            </a:r>
            <a:r>
              <a:rPr lang="en-US" altLang="en-US" dirty="0" err="1" smtClean="0">
                <a:ea typeface="ＭＳ Ｐゴシック" pitchFamily="34" charset="-128"/>
              </a:rPr>
              <a:t>Quién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puede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ver</a:t>
            </a:r>
            <a:r>
              <a:rPr lang="en-US" altLang="en-US" dirty="0" smtClean="0">
                <a:ea typeface="ＭＳ Ｐゴシック" pitchFamily="34" charset="-128"/>
              </a:rPr>
              <a:t> 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r>
              <a:rPr lang="en-US" altLang="en-US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4595813" cy="495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Enviadores</a:t>
            </a:r>
            <a:r>
              <a:rPr lang="en-US" altLang="en-US" dirty="0" smtClean="0">
                <a:ea typeface="ＭＳ Ｐゴシック" pitchFamily="34" charset="-128"/>
              </a:rPr>
              <a:t> solo </a:t>
            </a:r>
            <a:r>
              <a:rPr lang="en-US" altLang="en-US" dirty="0" err="1" smtClean="0">
                <a:ea typeface="ＭＳ Ｐゴシック" pitchFamily="34" charset="-128"/>
              </a:rPr>
              <a:t>pueden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ver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r>
              <a:rPr lang="en-US" altLang="en-US" dirty="0" smtClean="0">
                <a:ea typeface="ＭＳ Ｐゴシック" pitchFamily="34" charset="-128"/>
              </a:rPr>
              <a:t> que </a:t>
            </a:r>
            <a:r>
              <a:rPr lang="en-US" altLang="en-US" dirty="0" err="1" smtClean="0">
                <a:ea typeface="ＭＳ Ｐゴシック" pitchFamily="34" charset="-128"/>
              </a:rPr>
              <a:t>ellos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han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enviado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Diagnosticadores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pueden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ver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asignados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a </a:t>
            </a:r>
            <a:r>
              <a:rPr lang="en-US" altLang="en-US" dirty="0" err="1" smtClean="0">
                <a:ea typeface="ＭＳ Ｐゴシック" pitchFamily="34" charset="-128"/>
              </a:rPr>
              <a:t>ellos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solamente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Coordinadores</a:t>
            </a:r>
            <a:r>
              <a:rPr lang="en-US" altLang="en-US" dirty="0" smtClean="0">
                <a:ea typeface="ＭＳ Ｐゴシック" pitchFamily="34" charset="-128"/>
              </a:rPr>
              <a:t> de </a:t>
            </a:r>
            <a:r>
              <a:rPr lang="en-US" altLang="en-US" dirty="0" err="1" smtClean="0">
                <a:ea typeface="ＭＳ Ｐゴシック" pitchFamily="34" charset="-128"/>
              </a:rPr>
              <a:t>país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pueden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ver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todas</a:t>
            </a:r>
            <a:r>
              <a:rPr lang="en-US" altLang="en-US" dirty="0" smtClean="0">
                <a:ea typeface="ＭＳ Ｐゴシック" pitchFamily="34" charset="-128"/>
              </a:rPr>
              <a:t> las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r>
              <a:rPr lang="en-US" altLang="en-US" dirty="0" smtClean="0">
                <a:ea typeface="ＭＳ Ｐゴシック" pitchFamily="34" charset="-128"/>
              </a:rPr>
              <a:t> de </a:t>
            </a:r>
            <a:r>
              <a:rPr lang="en-US" altLang="en-US" dirty="0" err="1" smtClean="0">
                <a:ea typeface="ＭＳ Ｐゴシック" pitchFamily="34" charset="-128"/>
              </a:rPr>
              <a:t>su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país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Administrador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puede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ver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todas</a:t>
            </a:r>
            <a:r>
              <a:rPr lang="en-US" altLang="en-US" dirty="0" smtClean="0">
                <a:ea typeface="ＭＳ Ｐゴシック" pitchFamily="34" charset="-128"/>
              </a:rPr>
              <a:t> las </a:t>
            </a:r>
            <a:r>
              <a:rPr lang="en-US" altLang="en-US" dirty="0" err="1" smtClean="0">
                <a:ea typeface="ＭＳ Ｐゴシック" pitchFamily="34" charset="-128"/>
              </a:rPr>
              <a:t>muestras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45" name="Picture 8" descr="P:\DDDI\oirsa\images\687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3"/>
          <a:stretch>
            <a:fillRect/>
          </a:stretch>
        </p:blipFill>
        <p:spPr bwMode="auto">
          <a:xfrm>
            <a:off x="5462588" y="2335213"/>
            <a:ext cx="3148012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988" y="2209800"/>
            <a:ext cx="385921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Obtener Acceso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3986212" cy="40767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  <a:hlinkClick r:id="rId4"/>
              </a:rPr>
              <a:t>http://</a:t>
            </a:r>
            <a:r>
              <a:rPr lang="en-US" altLang="en-US" dirty="0" smtClean="0">
                <a:ea typeface="ＭＳ Ｐゴシック" pitchFamily="34" charset="-128"/>
                <a:hlinkClick r:id="rId4"/>
              </a:rPr>
              <a:t>dddi.oirsa.org/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Solicite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una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cuenta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	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O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Provea</a:t>
            </a:r>
            <a:r>
              <a:rPr lang="en-US" altLang="en-US" dirty="0" smtClean="0">
                <a:ea typeface="ＭＳ Ｐゴシック" pitchFamily="34" charset="-128"/>
              </a:rPr>
              <a:t> ID y Clave de </a:t>
            </a:r>
            <a:r>
              <a:rPr lang="en-US" altLang="en-US" dirty="0" err="1" smtClean="0">
                <a:ea typeface="ＭＳ Ｐゴシック" pitchFamily="34" charset="-128"/>
              </a:rPr>
              <a:t>acceso</a:t>
            </a:r>
            <a:r>
              <a:rPr lang="en-US" altLang="en-US" dirty="0" smtClean="0">
                <a:ea typeface="ＭＳ Ｐゴシック" pitchFamily="34" charset="-128"/>
              </a:rPr>
              <a:t>( Password)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781800" y="2971800"/>
            <a:ext cx="1803400" cy="304800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4724400" y="4267200"/>
            <a:ext cx="571500" cy="228600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/>
          <a:srcRect l="2" t="10762" r="53619" b="38567"/>
          <a:stretch>
            <a:fillRect/>
          </a:stretch>
        </p:blipFill>
        <p:spPr bwMode="auto">
          <a:xfrm>
            <a:off x="4038600" y="2362200"/>
            <a:ext cx="4473575" cy="389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Seleccione tipo de muestra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1042988" y="2324100"/>
            <a:ext cx="398621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altLang="en-US" sz="2400">
                <a:solidFill>
                  <a:schemeClr val="tx2"/>
                </a:solidFill>
                <a:latin typeface="Century Gothic" pitchFamily="34" charset="0"/>
              </a:rPr>
              <a:t>Ejemplo: </a:t>
            </a:r>
            <a:br>
              <a:rPr lang="en-US" altLang="en-US" sz="240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altLang="en-US" sz="2400"/>
              <a:t>Entomología</a:t>
            </a:r>
            <a:endParaRPr lang="en-US" altLang="en-US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4114800" y="3352800"/>
            <a:ext cx="685800" cy="304800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Identifique al cliente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3657600" cy="40767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Provea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información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de </a:t>
            </a:r>
            <a:r>
              <a:rPr lang="en-US" altLang="en-US" dirty="0" err="1" smtClean="0">
                <a:ea typeface="ＭＳ Ｐゴシック" pitchFamily="34" charset="-128"/>
              </a:rPr>
              <a:t>contacto</a:t>
            </a:r>
            <a:r>
              <a:rPr lang="en-US" altLang="en-US" dirty="0" smtClean="0">
                <a:ea typeface="ＭＳ Ｐゴシック" pitchFamily="34" charset="-128"/>
              </a:rPr>
              <a:t> para </a:t>
            </a:r>
            <a:r>
              <a:rPr lang="en-US" altLang="en-US" dirty="0" err="1" smtClean="0">
                <a:ea typeface="ＭＳ Ｐゴシック" pitchFamily="34" charset="-128"/>
              </a:rPr>
              <a:t>clientes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nuevos</a:t>
            </a: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O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Seleccione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cliente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existente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724400" y="76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Century Gothic" pitchFamily="34" charset="0"/>
              </a:rPr>
              <a:t>https://dddi.oirsa.org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6019800" y="4876800"/>
            <a:ext cx="1752600" cy="4302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/>
          <a:srcRect t="10561" r="40932" b="24779"/>
          <a:stretch>
            <a:fillRect/>
          </a:stretch>
        </p:blipFill>
        <p:spPr bwMode="auto">
          <a:xfrm>
            <a:off x="4114800" y="2286000"/>
            <a:ext cx="4529138" cy="395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962400" y="3276600"/>
            <a:ext cx="2438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7600" y="3962400"/>
            <a:ext cx="2743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17354</TotalTime>
  <Words>830</Words>
  <Application>Microsoft Office PowerPoint</Application>
  <PresentationFormat>Presentación en pantalla (4:3)</PresentationFormat>
  <Paragraphs>221</Paragraphs>
  <Slides>28</Slides>
  <Notes>28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Times New Roman</vt:lpstr>
      <vt:lpstr>Wingdings 2</vt:lpstr>
      <vt:lpstr>Austin</vt:lpstr>
      <vt:lpstr>OIRSA DDDI</vt:lpstr>
      <vt:lpstr>¿QUÉ ES DDDI?</vt:lpstr>
      <vt:lpstr>¿Cómo funciona?</vt:lpstr>
      <vt:lpstr>¿Quién usa DDDI?</vt:lpstr>
      <vt:lpstr>Tipos de usuarios</vt:lpstr>
      <vt:lpstr>¿Quién puede ver  muestras?</vt:lpstr>
      <vt:lpstr>Obtener Acceso</vt:lpstr>
      <vt:lpstr>Seleccione tipo de muestra</vt:lpstr>
      <vt:lpstr>Identifique al cliente</vt:lpstr>
      <vt:lpstr>Confirme o cambie cliente</vt:lpstr>
      <vt:lpstr>Ingrese información de la muestra</vt:lpstr>
      <vt:lpstr>Subir imagenes</vt:lpstr>
      <vt:lpstr>Muestra</vt:lpstr>
      <vt:lpstr>Email</vt:lpstr>
      <vt:lpstr>Buscar Muestras</vt:lpstr>
      <vt:lpstr>Búsqueda para las Muestras:  Sometido por …</vt:lpstr>
      <vt:lpstr>Búsqueda para las Muestras:  Evaluado por …</vt:lpstr>
      <vt:lpstr>Búsqueda para las Muestras:  Sometido Recientemente </vt:lpstr>
      <vt:lpstr>Búsqueda para las Muestras:  Muestras no evaluadas</vt:lpstr>
      <vt:lpstr>Muestras a las cuales usted tiene acceso </vt:lpstr>
      <vt:lpstr>¿Qué desea hacer?</vt:lpstr>
      <vt:lpstr>Evalúe esta muestra</vt:lpstr>
      <vt:lpstr>Reasigne la muestra a otro evaluador</vt:lpstr>
      <vt:lpstr>Consulte con una fuente exterior</vt:lpstr>
      <vt:lpstr>Discusión de la muestra</vt:lpstr>
      <vt:lpstr>Muestras entomológicas</vt:lpstr>
      <vt:lpstr>¿Qué Sigue?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 DDDI</dc:title>
  <dc:creator>Sherri Clark</dc:creator>
  <cp:lastModifiedBy>Zaldivar Espinal, Karla Maria</cp:lastModifiedBy>
  <cp:revision>152</cp:revision>
  <cp:lastPrinted>2012-04-19T14:56:35Z</cp:lastPrinted>
  <dcterms:modified xsi:type="dcterms:W3CDTF">2021-02-05T22:44:57Z</dcterms:modified>
</cp:coreProperties>
</file>